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8" r:id="rId3"/>
    <p:sldId id="259" r:id="rId4"/>
    <p:sldId id="260" r:id="rId5"/>
    <p:sldId id="263" r:id="rId6"/>
    <p:sldId id="257" r:id="rId7"/>
    <p:sldId id="265" r:id="rId8"/>
    <p:sldId id="262" r:id="rId9"/>
    <p:sldId id="264" r:id="rId10"/>
    <p:sldId id="267" r:id="rId11"/>
    <p:sldId id="261" r:id="rId12"/>
    <p:sldId id="266" r:id="rId13"/>
    <p:sldId id="268" r:id="rId14"/>
    <p:sldId id="298" r:id="rId15"/>
    <p:sldId id="269" r:id="rId16"/>
    <p:sldId id="270" r:id="rId17"/>
    <p:sldId id="271" r:id="rId18"/>
    <p:sldId id="274" r:id="rId19"/>
    <p:sldId id="272" r:id="rId20"/>
    <p:sldId id="273" r:id="rId21"/>
    <p:sldId id="275" r:id="rId22"/>
    <p:sldId id="277" r:id="rId23"/>
    <p:sldId id="276" r:id="rId24"/>
    <p:sldId id="278" r:id="rId25"/>
    <p:sldId id="279" r:id="rId26"/>
    <p:sldId id="280" r:id="rId27"/>
    <p:sldId id="282" r:id="rId28"/>
    <p:sldId id="281" r:id="rId29"/>
    <p:sldId id="283" r:id="rId30"/>
    <p:sldId id="284" r:id="rId31"/>
    <p:sldId id="285" r:id="rId32"/>
    <p:sldId id="286" r:id="rId33"/>
    <p:sldId id="299" r:id="rId34"/>
    <p:sldId id="300" r:id="rId35"/>
    <p:sldId id="287" r:id="rId36"/>
    <p:sldId id="289" r:id="rId37"/>
    <p:sldId id="288" r:id="rId38"/>
    <p:sldId id="290" r:id="rId39"/>
    <p:sldId id="291" r:id="rId40"/>
    <p:sldId id="292" r:id="rId41"/>
    <p:sldId id="293" r:id="rId42"/>
    <p:sldId id="294" r:id="rId43"/>
    <p:sldId id="295" r:id="rId44"/>
    <p:sldId id="301" r:id="rId45"/>
    <p:sldId id="303" r:id="rId46"/>
    <p:sldId id="302" r:id="rId47"/>
    <p:sldId id="296" r:id="rId48"/>
    <p:sldId id="297"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F46E5-D0C7-4EF5-80C1-162422BA8985}" type="datetimeFigureOut">
              <a:rPr lang="it-IT" smtClean="0"/>
              <a:t>06/05/2018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BFF61-5206-4CFE-818C-0324A3F9BE54}"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37BFF61-5206-4CFE-818C-0324A3F9BE54}" type="slidenum">
              <a:rPr lang="it-IT" smtClean="0"/>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7E0DE285-79FB-4804-9234-C1C7B77ACCC4}" type="datetimeFigureOut">
              <a:rPr lang="it-IT" smtClean="0"/>
              <a:t>05/05/2018</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DB3E7B9-7EC7-484B-B0CB-9DFEBFDA3106}" type="slidenum">
              <a:rPr lang="it-IT" smtClean="0"/>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E0DE285-79FB-4804-9234-C1C7B77ACCC4}" type="datetimeFigureOut">
              <a:rPr lang="it-IT" smtClean="0"/>
              <a:t>05/05/2018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DB3E7B9-7EC7-484B-B0CB-9DFEBFDA3106}"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DDB3E7B9-7EC7-484B-B0CB-9DFEBFDA3106}" type="slidenum">
              <a:rPr lang="it-IT" smtClean="0"/>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E0DE285-79FB-4804-9234-C1C7B77ACCC4}" type="datetimeFigureOut">
              <a:rPr lang="it-IT" smtClean="0"/>
              <a:t>05/05/2018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7E0DE285-79FB-4804-9234-C1C7B77ACCC4}" type="datetimeFigureOut">
              <a:rPr lang="it-IT" smtClean="0"/>
              <a:t>05/05/2018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DDB3E7B9-7EC7-484B-B0CB-9DFEBFDA3106}" type="slidenum">
              <a:rPr lang="it-IT" smtClean="0"/>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7E0DE285-79FB-4804-9234-C1C7B77ACCC4}" type="datetimeFigureOut">
              <a:rPr lang="it-IT" smtClean="0"/>
              <a:t>05/05/2018</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DB3E7B9-7EC7-484B-B0CB-9DFEBFDA3106}" type="slidenum">
              <a:rPr lang="it-IT" smtClean="0"/>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7E0DE285-79FB-4804-9234-C1C7B77ACCC4}" type="datetimeFigureOut">
              <a:rPr lang="it-IT" smtClean="0"/>
              <a:t>05/05/2018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DB3E7B9-7EC7-484B-B0CB-9DFEBFDA3106}" type="slidenum">
              <a:rPr lang="it-IT" smtClean="0"/>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7E0DE285-79FB-4804-9234-C1C7B77ACCC4}" type="datetimeFigureOut">
              <a:rPr lang="it-IT" smtClean="0"/>
              <a:t>05/05/2018</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DDB3E7B9-7EC7-484B-B0CB-9DFEBFDA3106}" type="slidenum">
              <a:rPr lang="it-IT" smtClean="0"/>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E0DE285-79FB-4804-9234-C1C7B77ACCC4}" type="datetimeFigureOut">
              <a:rPr lang="it-IT" smtClean="0"/>
              <a:t>05/05/2018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DDB3E7B9-7EC7-484B-B0CB-9DFEBFDA3106}"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7E0DE285-79FB-4804-9234-C1C7B77ACCC4}" type="datetimeFigureOut">
              <a:rPr lang="it-IT" smtClean="0"/>
              <a:t>05/05/2018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DB3E7B9-7EC7-484B-B0CB-9DFEBFDA310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DB3E7B9-7EC7-484B-B0CB-9DFEBFDA3106}" type="slidenum">
              <a:rPr lang="it-IT" smtClean="0"/>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7E0DE285-79FB-4804-9234-C1C7B77ACCC4}" type="datetimeFigureOut">
              <a:rPr lang="it-IT" smtClean="0"/>
              <a:t>05/05/2018</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DDB3E7B9-7EC7-484B-B0CB-9DFEBFDA3106}" type="slidenum">
              <a:rPr lang="it-IT" smtClean="0"/>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7E0DE285-79FB-4804-9234-C1C7B77ACCC4}" type="datetimeFigureOut">
              <a:rPr lang="it-IT" smtClean="0"/>
              <a:t>05/05/2018</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E0DE285-79FB-4804-9234-C1C7B77ACCC4}" type="datetimeFigureOut">
              <a:rPr lang="it-IT" smtClean="0"/>
              <a:t>05/05/2018</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DB3E7B9-7EC7-484B-B0CB-9DFEBFDA3106}" type="slidenum">
              <a:rPr lang="it-IT" smtClean="0"/>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icurnet2.cslp.it/Sicurnet2/Normativa/GetAttachment?docnumber=1548579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ertificazionesale.it/downloads/esempio_piano_montaggio.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1371600" y="2819400"/>
            <a:ext cx="6400800" cy="3417912"/>
          </a:xfrm>
        </p:spPr>
        <p:txBody>
          <a:bodyPr>
            <a:normAutofit/>
          </a:bodyPr>
          <a:lstStyle/>
          <a:p>
            <a:r>
              <a:rPr lang="it-IT" sz="2200" dirty="0" smtClean="0"/>
              <a:t>COLLEGIO PERITI INDUSTRIALI E PERITI INDUSTRIALI LAUREATI DELLA PROVICIA </a:t>
            </a:r>
          </a:p>
          <a:p>
            <a:r>
              <a:rPr lang="it-IT" sz="2200" dirty="0" err="1" smtClean="0"/>
              <a:t>DI</a:t>
            </a:r>
            <a:r>
              <a:rPr lang="it-IT" sz="2200" dirty="0" smtClean="0"/>
              <a:t> FIRENZE</a:t>
            </a:r>
          </a:p>
          <a:p>
            <a:endParaRPr lang="it-IT" sz="2200" dirty="0" smtClean="0"/>
          </a:p>
          <a:p>
            <a:endParaRPr lang="it-IT" sz="2200" dirty="0" smtClean="0"/>
          </a:p>
          <a:p>
            <a:r>
              <a:rPr lang="it-IT" sz="2200" dirty="0" smtClean="0"/>
              <a:t> </a:t>
            </a:r>
            <a:r>
              <a:rPr lang="it-IT" sz="1200" dirty="0" smtClean="0"/>
              <a:t>dott. </a:t>
            </a:r>
            <a:r>
              <a:rPr lang="it-IT" sz="1200" dirty="0" err="1" smtClean="0"/>
              <a:t>per.ind.</a:t>
            </a:r>
            <a:r>
              <a:rPr lang="it-IT" sz="1200" dirty="0" smtClean="0"/>
              <a:t> </a:t>
            </a:r>
            <a:r>
              <a:rPr lang="it-IT" sz="1200" dirty="0" smtClean="0"/>
              <a:t>Marco pasquini</a:t>
            </a:r>
            <a:endParaRPr lang="it-IT" sz="1200" dirty="0"/>
          </a:p>
        </p:txBody>
      </p:sp>
      <p:sp>
        <p:nvSpPr>
          <p:cNvPr id="4" name="Titolo 3"/>
          <p:cNvSpPr>
            <a:spLocks noGrp="1"/>
          </p:cNvSpPr>
          <p:nvPr>
            <p:ph type="ctrTitle"/>
          </p:nvPr>
        </p:nvSpPr>
        <p:spPr>
          <a:xfrm>
            <a:off x="755576" y="404664"/>
            <a:ext cx="7772400" cy="1152128"/>
          </a:xfrm>
        </p:spPr>
        <p:txBody>
          <a:bodyPr/>
          <a:lstStyle/>
          <a:p>
            <a:r>
              <a:rPr lang="it-IT" dirty="0" smtClean="0"/>
              <a:t>NTC 2008  -  NTC 2018</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85000" lnSpcReduction="20000"/>
          </a:bodyPr>
          <a:lstStyle/>
          <a:p>
            <a:r>
              <a:rPr lang="it-IT" sz="2400" dirty="0" smtClean="0"/>
              <a:t>Con le nuove NTC2018 invece sono stati fissati dei limiti sul valore assunto dal coefficiente ζ</a:t>
            </a:r>
            <a:r>
              <a:rPr lang="it-IT" sz="2400" baseline="-25000" dirty="0" smtClean="0"/>
              <a:t>E</a:t>
            </a:r>
            <a:r>
              <a:rPr lang="it-IT" sz="2400" dirty="0" smtClean="0"/>
              <a:t>:</a:t>
            </a:r>
          </a:p>
          <a:p>
            <a:endParaRPr lang="it-IT" sz="2400" dirty="0" smtClean="0"/>
          </a:p>
          <a:p>
            <a:pPr lvl="0"/>
            <a:r>
              <a:rPr lang="it-IT" sz="2400" dirty="0" smtClean="0"/>
              <a:t>per le costruzioni di </a:t>
            </a:r>
            <a:r>
              <a:rPr lang="it-IT" sz="2400" b="1" dirty="0" smtClean="0"/>
              <a:t>classe III</a:t>
            </a:r>
            <a:r>
              <a:rPr lang="it-IT" sz="2400" dirty="0" smtClean="0"/>
              <a:t> ad uso </a:t>
            </a:r>
            <a:r>
              <a:rPr lang="it-IT" sz="2400" b="1" dirty="0" smtClean="0"/>
              <a:t>scolastico</a:t>
            </a:r>
            <a:r>
              <a:rPr lang="it-IT" sz="2400" dirty="0" smtClean="0"/>
              <a:t> e costruzioni </a:t>
            </a:r>
            <a:r>
              <a:rPr lang="it-IT" sz="2400" b="1" dirty="0" smtClean="0"/>
              <a:t>in classe IV</a:t>
            </a:r>
            <a:r>
              <a:rPr lang="it-IT" sz="2400" dirty="0" smtClean="0"/>
              <a:t> il coefficiente ζ</a:t>
            </a:r>
            <a:r>
              <a:rPr lang="it-IT" sz="2400" baseline="-25000" dirty="0" smtClean="0"/>
              <a:t>E</a:t>
            </a:r>
            <a:r>
              <a:rPr lang="it-IT" sz="2400" dirty="0" smtClean="0"/>
              <a:t> deve essere non minore di </a:t>
            </a:r>
            <a:r>
              <a:rPr lang="it-IT" sz="2400" b="1" dirty="0" smtClean="0"/>
              <a:t>0.6</a:t>
            </a:r>
            <a:r>
              <a:rPr lang="it-IT" sz="2400" dirty="0" smtClean="0"/>
              <a:t> a seguito degli interventi di </a:t>
            </a:r>
            <a:r>
              <a:rPr lang="it-IT" sz="2400" dirty="0" smtClean="0"/>
              <a:t>progetto</a:t>
            </a:r>
          </a:p>
          <a:p>
            <a:pPr lvl="0"/>
            <a:endParaRPr lang="it-IT" sz="2400" dirty="0" smtClean="0"/>
          </a:p>
          <a:p>
            <a:pPr lvl="0"/>
            <a:r>
              <a:rPr lang="it-IT" sz="2400" dirty="0" smtClean="0"/>
              <a:t>per le costruzioni in </a:t>
            </a:r>
            <a:r>
              <a:rPr lang="it-IT" sz="2400" b="1" dirty="0" smtClean="0"/>
              <a:t>classe III</a:t>
            </a:r>
            <a:r>
              <a:rPr lang="it-IT" sz="2400" dirty="0" smtClean="0"/>
              <a:t> e per le costruzioni in </a:t>
            </a:r>
            <a:r>
              <a:rPr lang="it-IT" sz="2400" b="1" dirty="0" smtClean="0"/>
              <a:t>classe II</a:t>
            </a:r>
            <a:r>
              <a:rPr lang="it-IT" sz="2400" dirty="0" smtClean="0"/>
              <a:t>, l’incremento del coefficiente ζ</a:t>
            </a:r>
            <a:r>
              <a:rPr lang="it-IT" sz="2400" baseline="-25000" dirty="0" smtClean="0"/>
              <a:t>E</a:t>
            </a:r>
            <a:r>
              <a:rPr lang="it-IT" sz="2400" dirty="0" smtClean="0"/>
              <a:t> deve essere non minore di un valore pari a </a:t>
            </a:r>
            <a:r>
              <a:rPr lang="it-IT" sz="2400" dirty="0" smtClean="0"/>
              <a:t>0.10</a:t>
            </a:r>
          </a:p>
          <a:p>
            <a:pPr lvl="0"/>
            <a:endParaRPr lang="it-IT" sz="2400" dirty="0" smtClean="0"/>
          </a:p>
          <a:p>
            <a:pPr lvl="0"/>
            <a:r>
              <a:rPr lang="it-IT" sz="2400" dirty="0" smtClean="0"/>
              <a:t>importante novità per gli interventi che prevedono la messa in opera di un</a:t>
            </a:r>
            <a:r>
              <a:rPr lang="it-IT" sz="2400" b="1" dirty="0" smtClean="0"/>
              <a:t> sistema di isolamento sismico</a:t>
            </a:r>
            <a:r>
              <a:rPr lang="it-IT" sz="2400" dirty="0" smtClean="0"/>
              <a:t>: per tali interventi il coefficiente ζ</a:t>
            </a:r>
            <a:r>
              <a:rPr lang="it-IT" sz="2400" baseline="-25000" dirty="0" smtClean="0"/>
              <a:t>E</a:t>
            </a:r>
            <a:r>
              <a:rPr lang="it-IT" sz="2400" dirty="0" smtClean="0"/>
              <a:t> relativo alla verifica del sistema di isolamento deve assumere un valore almeno </a:t>
            </a:r>
            <a:r>
              <a:rPr lang="it-IT" sz="2400" b="1" dirty="0" smtClean="0"/>
              <a:t>pari a 1</a:t>
            </a:r>
            <a:r>
              <a:rPr lang="it-IT" sz="2400" dirty="0" smtClean="0"/>
              <a:t>, ovvero la capacità deve essere maggiore o uguale della domanda.</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85000" lnSpcReduction="20000"/>
          </a:bodyPr>
          <a:lstStyle/>
          <a:p>
            <a:pPr algn="just"/>
            <a:r>
              <a:rPr lang="it-IT" dirty="0" smtClean="0"/>
              <a:t>Interventi di adeguamento: i casi in cui l’indice di rischio può essere inferiore all’unità</a:t>
            </a:r>
          </a:p>
          <a:p>
            <a:pPr algn="just"/>
            <a:endParaRPr lang="it-IT" dirty="0" smtClean="0"/>
          </a:p>
          <a:p>
            <a:pPr algn="just"/>
            <a:r>
              <a:rPr lang="it-IT" dirty="0" smtClean="0"/>
              <a:t>Per gli interventi di adeguamento le NTC 2018 prevedono le </a:t>
            </a:r>
            <a:r>
              <a:rPr lang="it-IT" b="1" dirty="0" smtClean="0"/>
              <a:t>4 tipologie di intervento</a:t>
            </a:r>
            <a:r>
              <a:rPr lang="it-IT" dirty="0" smtClean="0"/>
              <a:t> già presenti nel precedente testo normativo e in aggiunta una tipologia totalmente nuova rispetto alle NTC 2008 che riguarda le strutture ad uso scolastico o le strutture in classe III;</a:t>
            </a:r>
          </a:p>
          <a:p>
            <a:pPr algn="just"/>
            <a:r>
              <a:rPr lang="it-IT" dirty="0" smtClean="0"/>
              <a:t>L’intervento di adeguamento della costruzione è obbligatorio quando si intenda:</a:t>
            </a:r>
          </a:p>
          <a:p>
            <a:pPr algn="just">
              <a:buNone/>
            </a:pPr>
            <a:endParaRPr lang="it-IT" dirty="0" smtClean="0"/>
          </a:p>
          <a:p>
            <a:pPr lvl="0" algn="just"/>
            <a:r>
              <a:rPr lang="it-IT" b="1" dirty="0" smtClean="0"/>
              <a:t>A)- Sopraelevare</a:t>
            </a:r>
            <a:r>
              <a:rPr lang="it-IT" dirty="0" smtClean="0"/>
              <a:t> la costruzione – </a:t>
            </a:r>
            <a:r>
              <a:rPr lang="it-IT" b="1" dirty="0" smtClean="0">
                <a:solidFill>
                  <a:srgbClr val="0070C0"/>
                </a:solidFill>
              </a:rPr>
              <a:t>(</a:t>
            </a:r>
            <a:r>
              <a:rPr lang="it-IT" sz="2200" b="1" dirty="0" smtClean="0">
                <a:solidFill>
                  <a:srgbClr val="0070C0"/>
                </a:solidFill>
              </a:rPr>
              <a:t>URTT Firenze o Genio Civile:</a:t>
            </a:r>
            <a:r>
              <a:rPr lang="it-IT" b="1" dirty="0" smtClean="0">
                <a:solidFill>
                  <a:srgbClr val="0070C0"/>
                </a:solidFill>
              </a:rPr>
              <a:t> </a:t>
            </a:r>
            <a:r>
              <a:rPr lang="it-IT" sz="2200" b="1" dirty="0" smtClean="0">
                <a:solidFill>
                  <a:srgbClr val="0070C0"/>
                </a:solidFill>
              </a:rPr>
              <a:t>le opere  progettate devono prevedere la verifica a priori dell’ammissibilità,  garantirne l’esecuzione  e sono sottoposte a controllo d’ufficio</a:t>
            </a:r>
            <a:r>
              <a:rPr lang="it-IT" sz="2200" dirty="0" smtClean="0">
                <a:solidFill>
                  <a:srgbClr val="0070C0"/>
                </a:solidFill>
              </a:rPr>
              <a:t>)</a:t>
            </a:r>
            <a:endParaRPr lang="it-IT"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b="1" dirty="0" smtClean="0"/>
              <a:t>B)- ampliare</a:t>
            </a:r>
            <a:r>
              <a:rPr lang="it-IT" dirty="0" smtClean="0"/>
              <a:t> la costruzione mediante opere ad essa strutturalmente connesse e tali da alterarne significativamente la risposta</a:t>
            </a:r>
          </a:p>
          <a:p>
            <a:pPr lvl="0"/>
            <a:endParaRPr lang="it-IT" dirty="0" smtClean="0"/>
          </a:p>
          <a:p>
            <a:pPr lvl="0"/>
            <a:r>
              <a:rPr lang="it-IT" b="1" i="1" dirty="0" smtClean="0"/>
              <a:t>C)- </a:t>
            </a:r>
            <a:r>
              <a:rPr lang="it-IT" i="1" dirty="0" smtClean="0"/>
              <a:t>apportare</a:t>
            </a:r>
            <a:r>
              <a:rPr lang="it-IT" i="1" dirty="0" smtClean="0"/>
              <a:t> </a:t>
            </a:r>
            <a:r>
              <a:rPr lang="it-IT" b="1" i="1" dirty="0" smtClean="0"/>
              <a:t>variazioni di destinazione d’uso</a:t>
            </a:r>
            <a:r>
              <a:rPr lang="it-IT" i="1" dirty="0" smtClean="0"/>
              <a:t> che comportino incrementi dei carichi globali verticali in fondazione superiori al 10%, […] includendo i soli carichi gravitazionali. </a:t>
            </a:r>
            <a:r>
              <a:rPr lang="it-IT" i="1" dirty="0" smtClean="0"/>
              <a:t>[….]</a:t>
            </a:r>
            <a:endParaRPr lang="it-IT" i="1" dirty="0" smtClean="0"/>
          </a:p>
          <a:p>
            <a:pPr lvl="0"/>
            <a:endParaRPr lang="it-IT" dirty="0" smtClean="0"/>
          </a:p>
          <a:p>
            <a:pPr lvl="0"/>
            <a:r>
              <a:rPr lang="it-IT" b="1" dirty="0" smtClean="0"/>
              <a:t>D)- </a:t>
            </a:r>
            <a:r>
              <a:rPr lang="it-IT" dirty="0" smtClean="0"/>
              <a:t>effettuare </a:t>
            </a:r>
            <a:r>
              <a:rPr lang="it-IT" dirty="0" smtClean="0"/>
              <a:t>interventi strutturali volti a </a:t>
            </a:r>
            <a:r>
              <a:rPr lang="it-IT" b="1" dirty="0" smtClean="0"/>
              <a:t>trasformare la costruzione</a:t>
            </a:r>
            <a:r>
              <a:rPr lang="it-IT" dirty="0" smtClean="0"/>
              <a:t> mediante un insieme sistematico di opere che portino ad un sistema strutturale diverso dal precedente; […]</a:t>
            </a:r>
          </a:p>
          <a:p>
            <a:pPr lvl="0"/>
            <a:endParaRPr lang="it-IT" dirty="0" smtClean="0"/>
          </a:p>
          <a:p>
            <a:pPr lvl="0"/>
            <a:r>
              <a:rPr lang="it-IT" b="1" i="1" dirty="0" smtClean="0"/>
              <a:t>E)- </a:t>
            </a:r>
            <a:r>
              <a:rPr lang="it-IT" i="1" dirty="0" smtClean="0"/>
              <a:t>apportare </a:t>
            </a:r>
            <a:r>
              <a:rPr lang="it-IT" i="1" dirty="0" smtClean="0"/>
              <a:t>modifiche di classe d’uso che conducano a costruzioni di </a:t>
            </a:r>
            <a:r>
              <a:rPr lang="it-IT" b="1" i="1" dirty="0" smtClean="0"/>
              <a:t>classe III ad uso scolastico</a:t>
            </a:r>
            <a:r>
              <a:rPr lang="it-IT" i="1" dirty="0" smtClean="0"/>
              <a:t> o di </a:t>
            </a:r>
            <a:r>
              <a:rPr lang="it-IT" b="1" i="1" dirty="0" smtClean="0"/>
              <a:t>classe IV</a:t>
            </a:r>
            <a:r>
              <a:rPr lang="it-IT" i="1" dirty="0" smtClean="0"/>
              <a:t>.</a:t>
            </a:r>
          </a:p>
          <a:p>
            <a:pPr lvl="0">
              <a:buNone/>
            </a:pPr>
            <a:endParaRPr lang="it-IT" dirty="0" smtClean="0"/>
          </a:p>
          <a:p>
            <a:pPr lvl="0"/>
            <a:endParaRPr lang="it-IT" b="1" i="1" dirty="0" smtClean="0"/>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lstStyle/>
          <a:p>
            <a:pPr algn="just"/>
            <a:r>
              <a:rPr lang="it-IT" dirty="0" smtClean="0"/>
              <a:t>Ci sono due casi in cui il coefficiente </a:t>
            </a:r>
            <a:r>
              <a:rPr lang="it-IT" b="1" dirty="0" smtClean="0"/>
              <a:t>ζ</a:t>
            </a:r>
            <a:r>
              <a:rPr lang="it-IT" b="1" baseline="-25000" dirty="0" smtClean="0"/>
              <a:t>E</a:t>
            </a:r>
            <a:r>
              <a:rPr lang="it-IT" dirty="0" smtClean="0"/>
              <a:t> può essere </a:t>
            </a:r>
            <a:r>
              <a:rPr lang="it-IT" b="1" dirty="0" smtClean="0"/>
              <a:t>inferiore all’unità</a:t>
            </a:r>
            <a:r>
              <a:rPr lang="it-IT" dirty="0" smtClean="0"/>
              <a:t> e assumere un valore almeno pari a 0.80. Si tratta dei casi indicati dalla lettera c) ed e).</a:t>
            </a:r>
          </a:p>
          <a:p>
            <a:pPr algn="just"/>
            <a:r>
              <a:rPr lang="it-IT" dirty="0" smtClean="0"/>
              <a:t>Nei restanti casi il coefficiente </a:t>
            </a:r>
            <a:r>
              <a:rPr lang="it-IT" b="1" dirty="0" smtClean="0"/>
              <a:t>ζ</a:t>
            </a:r>
            <a:r>
              <a:rPr lang="it-IT" b="1" baseline="-25000" dirty="0" smtClean="0"/>
              <a:t>E</a:t>
            </a:r>
            <a:r>
              <a:rPr lang="it-IT" dirty="0" smtClean="0"/>
              <a:t> deve essere maggiore o uguale ad 1</a:t>
            </a:r>
            <a:r>
              <a:rPr lang="it-IT" dirty="0" smtClean="0"/>
              <a:t>.</a:t>
            </a:r>
          </a:p>
          <a:p>
            <a:pPr algn="just">
              <a:buNone/>
            </a:pPr>
            <a:endParaRPr lang="it-IT" dirty="0" smtClean="0"/>
          </a:p>
          <a:p>
            <a:pPr lvl="0" algn="just"/>
            <a:r>
              <a:rPr lang="it-IT" b="1" i="1" dirty="0" smtClean="0"/>
              <a:t>[.. </a:t>
            </a:r>
            <a:r>
              <a:rPr lang="it-IT" b="1" i="1" dirty="0" smtClean="0">
                <a:solidFill>
                  <a:srgbClr val="C00000"/>
                </a:solidFill>
              </a:rPr>
              <a:t>Introduzione dell’unità </a:t>
            </a:r>
            <a:r>
              <a:rPr lang="it-IT" b="1" i="1" dirty="0" err="1" smtClean="0">
                <a:solidFill>
                  <a:srgbClr val="C00000"/>
                </a:solidFill>
              </a:rPr>
              <a:t>strutturale………</a:t>
            </a:r>
            <a:r>
              <a:rPr lang="it-IT" b="1" i="1" dirty="0" smtClean="0"/>
              <a:t>]</a:t>
            </a:r>
          </a:p>
          <a:p>
            <a:pPr algn="just"/>
            <a:endParaRPr lang="it-IT" dirty="0" smtClean="0"/>
          </a:p>
          <a:p>
            <a:pPr>
              <a:buNone/>
            </a:pP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dirty="0" smtClean="0"/>
              <a:t>Verifica delle fondazioni</a:t>
            </a:r>
          </a:p>
          <a:p>
            <a:r>
              <a:rPr lang="it-IT" dirty="0" smtClean="0"/>
              <a:t>Le nuove NTC 2018 prescrivono l’obbligatorietà della verifica delle fondazioni solo se sussistono condizioni che possano dare luogo a fenomeni di </a:t>
            </a:r>
            <a:r>
              <a:rPr lang="it-IT" b="1" dirty="0" smtClean="0"/>
              <a:t>instabilità globale</a:t>
            </a:r>
            <a:r>
              <a:rPr lang="it-IT" dirty="0" smtClean="0"/>
              <a:t> o se si verifica una delle seguenti condizioni:</a:t>
            </a:r>
          </a:p>
          <a:p>
            <a:pPr lvl="0"/>
            <a:r>
              <a:rPr lang="it-IT" dirty="0" smtClean="0"/>
              <a:t>nella costruzione siano presenti importanti </a:t>
            </a:r>
            <a:r>
              <a:rPr lang="it-IT" b="1" dirty="0" smtClean="0"/>
              <a:t>dissesti</a:t>
            </a:r>
            <a:r>
              <a:rPr lang="it-IT" dirty="0" smtClean="0"/>
              <a:t> attribuibili a </a:t>
            </a:r>
            <a:r>
              <a:rPr lang="it-IT" b="1" dirty="0" smtClean="0"/>
              <a:t>cedimenti delle fondazioni</a:t>
            </a:r>
            <a:r>
              <a:rPr lang="it-IT" dirty="0" smtClean="0"/>
              <a:t> o dissesti della stessa natura si siano prodotti nel passato</a:t>
            </a:r>
          </a:p>
          <a:p>
            <a:pPr lvl="0"/>
            <a:r>
              <a:rPr lang="it-IT" dirty="0" smtClean="0"/>
              <a:t>siano possibili fenomeni di </a:t>
            </a:r>
            <a:r>
              <a:rPr lang="it-IT" b="1" dirty="0" smtClean="0"/>
              <a:t>ribaltamento e/o scorrimento</a:t>
            </a:r>
            <a:r>
              <a:rPr lang="it-IT" dirty="0" smtClean="0"/>
              <a:t> della costruzione per effetto: di condizioni morfologiche sfavorevoli, di modificazioni apportate al profilo del terreno in prossimità delle fondazioni, delle azioni sismiche di progetto</a:t>
            </a:r>
          </a:p>
          <a:p>
            <a:pPr lvl="0"/>
            <a:r>
              <a:rPr lang="it-IT" dirty="0" smtClean="0"/>
              <a:t>siano possibili fenomeni di </a:t>
            </a:r>
            <a:r>
              <a:rPr lang="it-IT" b="1" dirty="0" smtClean="0"/>
              <a:t>liquefazione</a:t>
            </a:r>
            <a:r>
              <a:rPr lang="it-IT" dirty="0" smtClean="0"/>
              <a:t> </a:t>
            </a:r>
            <a:r>
              <a:rPr lang="it-IT" b="1" dirty="0" smtClean="0"/>
              <a:t>del terreno</a:t>
            </a:r>
            <a:r>
              <a:rPr lang="it-IT" dirty="0" smtClean="0"/>
              <a:t> di fondazione dovuti alle azioni sismiche di progetto.</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32500" lnSpcReduction="20000"/>
          </a:bodyPr>
          <a:lstStyle/>
          <a:p>
            <a:pPr algn="just"/>
            <a:endParaRPr lang="it-IT" sz="4400" b="1" dirty="0" smtClean="0"/>
          </a:p>
          <a:p>
            <a:pPr algn="just"/>
            <a:r>
              <a:rPr lang="it-IT" sz="5500" dirty="0" smtClean="0"/>
              <a:t>Ai sensi delle nuove NTC, per tutti gli interventi e’ obbligatorio allegare alla relazione   a  strutture  ultimate</a:t>
            </a:r>
          </a:p>
          <a:p>
            <a:pPr algn="just"/>
            <a:endParaRPr lang="it-IT" sz="4400" b="1" dirty="0" smtClean="0"/>
          </a:p>
          <a:p>
            <a:pPr algn="ctr">
              <a:buNone/>
            </a:pPr>
            <a:r>
              <a:rPr lang="it-IT" sz="4400" b="1" dirty="0" smtClean="0"/>
              <a:t> </a:t>
            </a:r>
            <a:r>
              <a:rPr lang="it-IT" sz="4400" b="1" dirty="0" smtClean="0"/>
              <a:t>  </a:t>
            </a:r>
            <a:r>
              <a:rPr lang="it-IT" sz="6200" b="1" dirty="0" smtClean="0"/>
              <a:t>IL </a:t>
            </a:r>
            <a:r>
              <a:rPr lang="it-IT" sz="6200" b="1" dirty="0" smtClean="0"/>
              <a:t>GIORNALE DEI </a:t>
            </a:r>
            <a:r>
              <a:rPr lang="it-IT" sz="6200" b="1" dirty="0" smtClean="0"/>
              <a:t>LAVORI  delle  opere  strutturali</a:t>
            </a:r>
          </a:p>
          <a:p>
            <a:pPr algn="ctr">
              <a:buNone/>
            </a:pPr>
            <a:endParaRPr lang="it-IT" sz="4400" b="1" dirty="0" smtClean="0"/>
          </a:p>
          <a:p>
            <a:pPr algn="just">
              <a:buNone/>
            </a:pPr>
            <a:r>
              <a:rPr lang="it-IT" sz="4400" b="1" dirty="0" smtClean="0"/>
              <a:t>    </a:t>
            </a:r>
            <a:r>
              <a:rPr lang="it-IT" sz="5500" dirty="0" smtClean="0"/>
              <a:t>Le precedenti NTC2008 avevano introdotto l’obbligo di predisporre  il piano  di manutenzione delle opere strutturali e di allegarlo al deposito del progetto</a:t>
            </a:r>
          </a:p>
          <a:p>
            <a:pPr algn="just">
              <a:buNone/>
            </a:pPr>
            <a:r>
              <a:rPr lang="it-IT" sz="5500" dirty="0" smtClean="0"/>
              <a:t> </a:t>
            </a:r>
            <a:r>
              <a:rPr lang="it-IT" sz="5500" dirty="0" smtClean="0"/>
              <a:t>    Pertanto al momento attuale  vi sono due documenti importanti, a futura memoria,  per la conoscenza  e la gestione dell’intervento progettato ed eseguito</a:t>
            </a:r>
          </a:p>
          <a:p>
            <a:pPr algn="just">
              <a:buNone/>
            </a:pPr>
            <a:endParaRPr lang="it-IT" sz="4400" dirty="0" smtClean="0"/>
          </a:p>
          <a:p>
            <a:pPr algn="just">
              <a:buNone/>
            </a:pPr>
            <a:endParaRPr lang="it-IT" sz="2000" dirty="0" smtClean="0"/>
          </a:p>
          <a:p>
            <a:pPr>
              <a:buNone/>
            </a:pPr>
            <a:r>
              <a:rPr lang="it-IT" dirty="0" smtClean="0"/>
              <a:t>    </a:t>
            </a:r>
            <a:r>
              <a:rPr lang="it-IT" sz="6200" b="1" dirty="0" smtClean="0"/>
              <a:t>Obiettivi </a:t>
            </a:r>
            <a:r>
              <a:rPr lang="it-IT" sz="6200" b="1" dirty="0" smtClean="0"/>
              <a:t>più chiari per il progettista strutturale</a:t>
            </a:r>
          </a:p>
          <a:p>
            <a:pPr algn="just"/>
            <a:r>
              <a:rPr lang="it-IT" sz="5500" dirty="0" smtClean="0"/>
              <a:t>Come avete potuto vedere le modifiche apportate dalle nuove NTC 2018 non stravolgono il precedente quadro normativo ma apportano delle piccole novità che rendono più chiaro l’obiettivo che un progettista strutturale deve raggiungere quando si trova a dover progettare un intervento su una struttura esistente grazie all’introduzione del coefficiente </a:t>
            </a:r>
            <a:r>
              <a:rPr lang="it-IT" sz="5500" b="1" dirty="0" smtClean="0"/>
              <a:t>ζ</a:t>
            </a:r>
            <a:r>
              <a:rPr lang="it-IT" sz="5500" b="1" baseline="-25000" dirty="0" smtClean="0"/>
              <a:t>E</a:t>
            </a:r>
            <a:r>
              <a:rPr lang="it-IT" sz="5500" b="1" dirty="0" smtClean="0"/>
              <a:t>.</a:t>
            </a:r>
          </a:p>
          <a:p>
            <a:pPr algn="just">
              <a:buNone/>
            </a:pPr>
            <a:endParaRPr lang="it-IT" b="1" dirty="0" smtClean="0"/>
          </a:p>
          <a:p>
            <a:pPr algn="just">
              <a:buNone/>
            </a:pPr>
            <a:endParaRPr lang="it-IT" dirty="0" smtClean="0"/>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85000" lnSpcReduction="20000"/>
          </a:bodyPr>
          <a:lstStyle/>
          <a:p>
            <a:pPr algn="just"/>
            <a:r>
              <a:rPr lang="it-IT" dirty="0" smtClean="0"/>
              <a:t>NE CONSEGUE CHE </a:t>
            </a:r>
          </a:p>
          <a:p>
            <a:pPr algn="just"/>
            <a:r>
              <a:rPr lang="it-IT" dirty="0" smtClean="0"/>
              <a:t>- l’interazione e la sinergia con i colleghi incaricati  della progettazione strutturale siano presenti fino dalla fasi iniziali della progettazione architettonica</a:t>
            </a:r>
          </a:p>
          <a:p>
            <a:pPr algn="just"/>
            <a:r>
              <a:rPr lang="it-IT" dirty="0" smtClean="0"/>
              <a:t>- per evitare revisioni, talvolta pesanti, dell’ipotesi progettuale con ricadute negative sulla figura del progettista architettonico</a:t>
            </a:r>
          </a:p>
          <a:p>
            <a:pPr algn="just"/>
            <a:r>
              <a:rPr lang="it-IT" dirty="0" smtClean="0"/>
              <a:t>- per ottimizzare i costi degli interventi facendo intervenire i progettisti impiantistici ove presenti e sempre auspicabili ed, in alternativa, interagendo con gli installatori facendo bene comprendere  le complicazioni derivanti dalla casuale distribuzione degli impianti nell’involucro edilizio oggetto d’intervento, in termini di sicurezza attesa e di rispondenza alle Norme</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0000" lnSpcReduction="20000"/>
          </a:bodyPr>
          <a:lstStyle/>
          <a:p>
            <a:r>
              <a:rPr lang="it-IT" b="1" dirty="0" smtClean="0"/>
              <a:t>CAPITOLO XI: materiali e prodotti per uso strutturale e non strutturale </a:t>
            </a:r>
            <a:endParaRPr lang="it-IT" b="1" dirty="0" smtClean="0"/>
          </a:p>
          <a:p>
            <a:endParaRPr lang="it-IT" dirty="0" smtClean="0"/>
          </a:p>
          <a:p>
            <a:r>
              <a:rPr lang="it-IT" dirty="0" smtClean="0"/>
              <a:t>Le </a:t>
            </a:r>
            <a:r>
              <a:rPr lang="it-IT" dirty="0" smtClean="0"/>
              <a:t>nuove NTC 2018 hanno introdotto alcune novità che </a:t>
            </a:r>
            <a:r>
              <a:rPr lang="it-IT" dirty="0" smtClean="0"/>
              <a:t> ESAUTORATO i </a:t>
            </a:r>
            <a:r>
              <a:rPr lang="it-IT" dirty="0" smtClean="0"/>
              <a:t>tecnici impegnati nella conoscenza e verifica </a:t>
            </a:r>
            <a:r>
              <a:rPr lang="it-IT" dirty="0" smtClean="0"/>
              <a:t>del patrimonio edilizio esistente</a:t>
            </a:r>
            <a:r>
              <a:rPr lang="it-IT" dirty="0" smtClean="0"/>
              <a:t>, </a:t>
            </a:r>
            <a:r>
              <a:rPr lang="it-IT" dirty="0" smtClean="0"/>
              <a:t>IMPONENDO </a:t>
            </a:r>
            <a:r>
              <a:rPr lang="it-IT" dirty="0" err="1" smtClean="0"/>
              <a:t>………………</a:t>
            </a:r>
            <a:r>
              <a:rPr lang="it-IT" dirty="0" smtClean="0"/>
              <a:t>.</a:t>
            </a:r>
            <a:r>
              <a:rPr lang="it-IT" b="1" dirty="0" smtClean="0"/>
              <a:t> </a:t>
            </a:r>
            <a:r>
              <a:rPr lang="it-IT" b="1" dirty="0" smtClean="0"/>
              <a:t>l’obbligatorietà </a:t>
            </a:r>
            <a:r>
              <a:rPr lang="it-IT" b="1" dirty="0" smtClean="0"/>
              <a:t>di effettuazione </a:t>
            </a:r>
            <a:r>
              <a:rPr lang="it-IT" b="1" dirty="0" smtClean="0"/>
              <a:t>delle analisi  di routine: prelievi di calcestruzzo, carotaggi,  esclusivamente </a:t>
            </a:r>
            <a:r>
              <a:rPr lang="it-IT" b="1" dirty="0" smtClean="0"/>
              <a:t>da parte dei </a:t>
            </a:r>
            <a:r>
              <a:rPr lang="it-IT" b="1" dirty="0" smtClean="0"/>
              <a:t>laboratori riconosciuti</a:t>
            </a:r>
            <a:endParaRPr lang="it-IT" b="1" dirty="0" smtClean="0"/>
          </a:p>
          <a:p>
            <a:r>
              <a:rPr lang="it-IT" dirty="0" smtClean="0"/>
              <a:t>Il risvolto, in parte passato sotto traccia, di tali scelte nel breve e medio tempo potrà avere </a:t>
            </a:r>
            <a:r>
              <a:rPr lang="it-IT" b="1" dirty="0" smtClean="0"/>
              <a:t>ricadute molto pesanti non solo per i professionisti ma anche per le pubbliche amministrazioni, con allungamento dei tempi delle verifiche ed aumento dei costi, forse aprendo la strada addirittura a contenziosi...</a:t>
            </a:r>
            <a:endParaRPr lang="it-IT" dirty="0" smtClean="0"/>
          </a:p>
          <a:p>
            <a:r>
              <a:rPr lang="it-IT" dirty="0" smtClean="0"/>
              <a:t>Si apre ad esempio un nuovo scenario complesso per gli appalti già in essere: la nuova impostazione creerà (applicata "retroattivamente", come già sta accadendo sulla scorta della nota 21.03.2018 del </a:t>
            </a:r>
            <a:r>
              <a:rPr lang="it-IT" dirty="0" err="1" smtClean="0"/>
              <a:t>C.S.LL.PP.</a:t>
            </a:r>
            <a:r>
              <a:rPr lang="it-IT" dirty="0" smtClean="0"/>
              <a:t>) </a:t>
            </a:r>
            <a:r>
              <a:rPr lang="it-IT" b="1" dirty="0" smtClean="0"/>
              <a:t>un aggravio per </a:t>
            </a:r>
            <a:r>
              <a:rPr lang="it-IT" b="1" dirty="0" smtClean="0"/>
              <a:t>il </a:t>
            </a:r>
            <a:r>
              <a:rPr lang="it-IT" b="1" dirty="0" smtClean="0"/>
              <a:t>committente </a:t>
            </a:r>
            <a:r>
              <a:rPr lang="it-IT" dirty="0" smtClean="0"/>
              <a:t>non previsto al momento della stipula (con la precedente norma 2008) con possibili contenziosi tra le parti.</a:t>
            </a:r>
          </a:p>
          <a:p>
            <a:endParaRPr lang="it-IT" dirty="0" smtClean="0"/>
          </a:p>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0000" lnSpcReduction="20000"/>
          </a:bodyPr>
          <a:lstStyle/>
          <a:p>
            <a:pPr algn="just"/>
            <a:r>
              <a:rPr lang="it-IT" dirty="0" smtClean="0"/>
              <a:t>quindi </a:t>
            </a:r>
            <a:r>
              <a:rPr lang="it-IT" b="1" dirty="0" smtClean="0"/>
              <a:t>in maniera diametralmente opposta agli intenti basilari della norma</a:t>
            </a:r>
            <a:r>
              <a:rPr lang="it-IT" dirty="0" smtClean="0"/>
              <a:t>.</a:t>
            </a:r>
          </a:p>
          <a:p>
            <a:pPr algn="just">
              <a:buNone/>
            </a:pPr>
            <a:endParaRPr lang="it-IT" dirty="0" smtClean="0"/>
          </a:p>
          <a:p>
            <a:pPr algn="just"/>
            <a:r>
              <a:rPr lang="it-IT" dirty="0" smtClean="0"/>
              <a:t>Inoltre nelle gare </a:t>
            </a:r>
            <a:r>
              <a:rPr lang="it-IT" dirty="0" smtClean="0"/>
              <a:t>pubbliche, in completa contraddizione </a:t>
            </a:r>
            <a:r>
              <a:rPr lang="it-IT" dirty="0" smtClean="0"/>
              <a:t>con le </a:t>
            </a:r>
            <a:r>
              <a:rPr lang="it-IT" dirty="0" smtClean="0"/>
              <a:t>vigenti norme </a:t>
            </a:r>
            <a:r>
              <a:rPr lang="it-IT" dirty="0" smtClean="0"/>
              <a:t>si </a:t>
            </a:r>
            <a:r>
              <a:rPr lang="it-IT" dirty="0" smtClean="0"/>
              <a:t>assisterebbe </a:t>
            </a:r>
            <a:r>
              <a:rPr lang="it-IT" dirty="0" smtClean="0"/>
              <a:t>a </a:t>
            </a:r>
            <a:r>
              <a:rPr lang="it-IT" b="1" dirty="0" smtClean="0"/>
              <a:t>far </a:t>
            </a:r>
            <a:r>
              <a:rPr lang="it-IT" b="1" dirty="0" smtClean="0"/>
              <a:t>operare solo un numero ristretto di soggetti</a:t>
            </a:r>
            <a:r>
              <a:rPr lang="it-IT" dirty="0" smtClean="0"/>
              <a:t> (un centinaio di laboratori su tutto il territorio nazionale) pur essendo presenti viceversa migliaia di </a:t>
            </a:r>
            <a:r>
              <a:rPr lang="it-IT" dirty="0" smtClean="0"/>
              <a:t>operatori professionali che hanno strumentazioni e conoscenza </a:t>
            </a:r>
            <a:r>
              <a:rPr lang="it-IT" dirty="0" smtClean="0"/>
              <a:t>rispondenti ai requisiti di partecipazione ma che si troverebbero quindi automaticamente tutti esclusi, a causa della sola precisa indicazione di possibilità di prelievo in situ limitata ai laboratori</a:t>
            </a:r>
            <a:r>
              <a:rPr lang="it-IT" dirty="0" smtClean="0"/>
              <a:t>.</a:t>
            </a:r>
          </a:p>
          <a:p>
            <a:pPr algn="just"/>
            <a:endParaRPr lang="it-IT" dirty="0" smtClean="0"/>
          </a:p>
          <a:p>
            <a:pPr algn="just"/>
            <a:r>
              <a:rPr lang="it-IT" dirty="0" smtClean="0"/>
              <a:t>Viene indicata dagli addetti ai lavori come una limitazione dei </a:t>
            </a:r>
            <a:r>
              <a:rPr lang="it-IT" dirty="0" smtClean="0"/>
              <a:t>principi di pluralità e libera concorrenza </a:t>
            </a:r>
            <a:r>
              <a:rPr lang="it-IT" dirty="0" smtClean="0"/>
              <a:t>arrivando a un blocco del </a:t>
            </a:r>
            <a:r>
              <a:rPr lang="it-IT" dirty="0" smtClean="0"/>
              <a:t>mercato in quanto i pochi laboratori presenti sul territorio nazionale, a fronte delle tante verifiche diagnostiche in corso (vulnerabilità sismiche e verifiche di idoneità statiche e sismiche degli edifici esistenti) </a:t>
            </a:r>
            <a:r>
              <a:rPr lang="it-IT" dirty="0" smtClean="0"/>
              <a:t>non potrebbero materialmente  </a:t>
            </a:r>
            <a:r>
              <a:rPr lang="it-IT" dirty="0" smtClean="0"/>
              <a:t>evadere le richieste nei tempi necessari ed </a:t>
            </a:r>
            <a:r>
              <a:rPr lang="it-IT" dirty="0" smtClean="0"/>
              <a:t>attesi, oltre ad avere forse una mediocre risposta in termini di validità dei dati attesi</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62500" lnSpcReduction="20000"/>
          </a:bodyPr>
          <a:lstStyle/>
          <a:p>
            <a:pPr algn="just"/>
            <a:r>
              <a:rPr lang="it-IT" dirty="0" smtClean="0"/>
              <a:t>L'introduzione dell'obbligo di prelievo del calcestruzzo in situ solo a cura dei laboratori non trova del resto </a:t>
            </a:r>
            <a:r>
              <a:rPr lang="it-IT" b="1" dirty="0" smtClean="0"/>
              <a:t>nessuna corrispondenza con l’approccio che si ha per altri materiali e tipologie costruttive</a:t>
            </a:r>
            <a:r>
              <a:rPr lang="it-IT" dirty="0" smtClean="0"/>
              <a:t>: paradossalmente tale imposizione appare anche contraddittoria verso il corretto raggiungimento della "conoscenza" dell'esistente nel suo insieme, tanto ricercato nella norma</a:t>
            </a:r>
            <a:r>
              <a:rPr lang="it-IT" dirty="0" smtClean="0"/>
              <a:t>.</a:t>
            </a:r>
            <a:r>
              <a:rPr lang="it-IT" dirty="0" smtClean="0"/>
              <a:t>  </a:t>
            </a:r>
            <a:r>
              <a:rPr lang="it-IT" b="1" dirty="0" smtClean="0"/>
              <a:t>Si </a:t>
            </a:r>
            <a:r>
              <a:rPr lang="it-IT" b="1" dirty="0" smtClean="0"/>
              <a:t>andrebbe a creare </a:t>
            </a:r>
            <a:r>
              <a:rPr lang="it-IT" b="1" dirty="0" smtClean="0"/>
              <a:t>un </a:t>
            </a:r>
            <a:r>
              <a:rPr lang="it-IT" b="1" dirty="0" smtClean="0"/>
              <a:t>discriminante tra “nuovo” ed “esistente” realmente incomprensibile</a:t>
            </a:r>
            <a:r>
              <a:rPr lang="it-IT" dirty="0" smtClean="0"/>
              <a:t>.</a:t>
            </a:r>
          </a:p>
          <a:p>
            <a:pPr algn="just"/>
            <a:endParaRPr lang="it-IT" dirty="0" smtClean="0"/>
          </a:p>
          <a:p>
            <a:pPr algn="just"/>
            <a:r>
              <a:rPr lang="it-IT" dirty="0" smtClean="0"/>
              <a:t> </a:t>
            </a:r>
            <a:r>
              <a:rPr lang="it-IT" dirty="0" smtClean="0"/>
              <a:t>Infatti se per il calcestruzzo il legislatore ritiene necessario far operare i soli laboratori, perché la stessa cosa non avviene sulla muratura (</a:t>
            </a:r>
            <a:r>
              <a:rPr lang="it-IT" dirty="0" smtClean="0"/>
              <a:t>martinetti, che consentono </a:t>
            </a:r>
            <a:r>
              <a:rPr lang="it-IT" dirty="0" smtClean="0"/>
              <a:t>di determinare, in fase progettuale, lo stato tensionale, le caratteristiche meccaniche di deformabilità e resistenza dei </a:t>
            </a:r>
            <a:r>
              <a:rPr lang="it-IT" dirty="0" smtClean="0"/>
              <a:t>materiali </a:t>
            </a:r>
            <a:r>
              <a:rPr lang="it-IT" dirty="0" smtClean="0"/>
              <a:t>costituenti l'opera in studio)</a:t>
            </a:r>
            <a:r>
              <a:rPr lang="it-IT" b="1" dirty="0" smtClean="0"/>
              <a:t>, </a:t>
            </a:r>
            <a:r>
              <a:rPr lang="it-IT" dirty="0" smtClean="0"/>
              <a:t> </a:t>
            </a:r>
            <a:r>
              <a:rPr lang="it-IT" dirty="0" smtClean="0"/>
              <a:t>o </a:t>
            </a:r>
            <a:r>
              <a:rPr lang="it-IT" dirty="0" smtClean="0"/>
              <a:t>sulle barre di acciaio (prelievo dei campioni</a:t>
            </a:r>
            <a:r>
              <a:rPr lang="it-IT" dirty="0" smtClean="0"/>
              <a:t>)</a:t>
            </a:r>
          </a:p>
          <a:p>
            <a:pPr algn="just"/>
            <a:endParaRPr lang="it-IT" dirty="0" smtClean="0"/>
          </a:p>
          <a:p>
            <a:pPr algn="just"/>
            <a:r>
              <a:rPr lang="it-IT" dirty="0" smtClean="0"/>
              <a:t> </a:t>
            </a:r>
            <a:r>
              <a:rPr lang="it-IT" dirty="0" smtClean="0"/>
              <a:t>Si </a:t>
            </a:r>
            <a:r>
              <a:rPr lang="it-IT" dirty="0" smtClean="0"/>
              <a:t> presentano quindi scenari diversi che non permettono di salvaguardare </a:t>
            </a:r>
            <a:r>
              <a:rPr lang="it-IT" dirty="0" smtClean="0"/>
              <a:t>lo stesso livello di conoscenza e di sicurezza per tutte le tipologie costruttive: ciò dimostra come l'approccio proposto dalla norma 2018 sia errato e non porti alcuna ulteriore garanzia riguardo alla corretta conoscenza delle strutture </a:t>
            </a:r>
            <a:r>
              <a:rPr lang="it-IT" dirty="0" smtClean="0"/>
              <a:t>con incrementi dei tempi di risposta e dei costi delle analisi, sia  per </a:t>
            </a:r>
            <a:r>
              <a:rPr lang="it-IT" dirty="0" smtClean="0"/>
              <a:t>la pubblica amministrazione </a:t>
            </a:r>
            <a:r>
              <a:rPr lang="it-IT" dirty="0" smtClean="0"/>
              <a:t>che per l’investitore privato</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92500" lnSpcReduction="20000"/>
          </a:bodyPr>
          <a:lstStyle/>
          <a:p>
            <a:pPr algn="just"/>
            <a:endParaRPr lang="it-IT" dirty="0" smtClean="0"/>
          </a:p>
          <a:p>
            <a:pPr algn="just"/>
            <a:r>
              <a:rPr lang="it-IT" dirty="0" smtClean="0"/>
              <a:t>La </a:t>
            </a:r>
            <a:r>
              <a:rPr lang="it-IT" dirty="0" smtClean="0"/>
              <a:t>revisione del testo unico sulle costruzioni non ha stravolto il quadro normativo </a:t>
            </a:r>
            <a:r>
              <a:rPr lang="it-IT" dirty="0" smtClean="0"/>
              <a:t>precedente</a:t>
            </a:r>
            <a:r>
              <a:rPr lang="it-IT" dirty="0" smtClean="0"/>
              <a:t> </a:t>
            </a:r>
            <a:r>
              <a:rPr lang="it-IT" dirty="0" smtClean="0"/>
              <a:t>dal punto di vista dell’impianto normativo e delle metodologie di calcolo</a:t>
            </a:r>
          </a:p>
          <a:p>
            <a:pPr algn="just"/>
            <a:r>
              <a:rPr lang="it-IT" dirty="0" smtClean="0"/>
              <a:t>Le </a:t>
            </a:r>
            <a:r>
              <a:rPr lang="it-IT" dirty="0" smtClean="0"/>
              <a:t>nuove NTC2018 hanno introdotto </a:t>
            </a:r>
            <a:r>
              <a:rPr lang="it-IT" dirty="0" smtClean="0"/>
              <a:t>modifiche </a:t>
            </a:r>
            <a:r>
              <a:rPr lang="it-IT" dirty="0" smtClean="0"/>
              <a:t>distribuite in diversi capitoli del testo. </a:t>
            </a:r>
            <a:endParaRPr lang="it-IT" dirty="0" smtClean="0"/>
          </a:p>
          <a:p>
            <a:pPr algn="just"/>
            <a:r>
              <a:rPr lang="it-IT" dirty="0" smtClean="0"/>
              <a:t>Non </a:t>
            </a:r>
            <a:r>
              <a:rPr lang="it-IT" dirty="0" smtClean="0"/>
              <a:t>è immediato né semplice individuare tali </a:t>
            </a:r>
            <a:r>
              <a:rPr lang="it-IT" dirty="0" smtClean="0"/>
              <a:t>modifiche e confrontare </a:t>
            </a:r>
            <a:r>
              <a:rPr lang="it-IT" dirty="0" smtClean="0"/>
              <a:t>i due testi normativi, </a:t>
            </a:r>
            <a:r>
              <a:rPr lang="it-IT" dirty="0" smtClean="0"/>
              <a:t>per la lunghezza degli articolati da confrontare e </a:t>
            </a:r>
            <a:r>
              <a:rPr lang="it-IT" dirty="0" err="1" smtClean="0"/>
              <a:t>……</a:t>
            </a:r>
            <a:r>
              <a:rPr lang="it-IT" dirty="0" smtClean="0"/>
              <a:t>.</a:t>
            </a:r>
          </a:p>
          <a:p>
            <a:pPr algn="just"/>
            <a:r>
              <a:rPr lang="it-IT" dirty="0" smtClean="0">
                <a:solidFill>
                  <a:srgbClr val="FF0000"/>
                </a:solidFill>
              </a:rPr>
              <a:t>PER LA MANCANZA AL MOMENTO ATTUALE DELLA</a:t>
            </a:r>
          </a:p>
          <a:p>
            <a:pPr algn="just">
              <a:buNone/>
            </a:pPr>
            <a:r>
              <a:rPr lang="it-IT" sz="3000" b="1" dirty="0" smtClean="0">
                <a:solidFill>
                  <a:srgbClr val="FF0000"/>
                </a:solidFill>
              </a:rPr>
              <a:t>   CIRCOLARE ESPLICATIVA  attesa  a breve</a:t>
            </a:r>
          </a:p>
          <a:p>
            <a:pPr>
              <a:buNone/>
            </a:pPr>
            <a:r>
              <a:rPr lang="it-IT" dirty="0" smtClean="0"/>
              <a:t> </a:t>
            </a:r>
            <a:r>
              <a:rPr lang="it-IT" dirty="0" smtClean="0"/>
              <a:t>  </a:t>
            </a:r>
            <a:endParaRPr lang="it-IT" dirty="0" smtClean="0"/>
          </a:p>
          <a:p>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7500" lnSpcReduction="20000"/>
          </a:bodyPr>
          <a:lstStyle/>
          <a:p>
            <a:pPr algn="just">
              <a:buNone/>
            </a:pPr>
            <a:r>
              <a:rPr lang="it-IT" dirty="0" smtClean="0"/>
              <a:t> </a:t>
            </a:r>
            <a:r>
              <a:rPr lang="it-IT" dirty="0" smtClean="0"/>
              <a:t>    E’ auspicabile che venga rielaborato il contenuto nelle NTC2018 anche se è retroattiva e,  la </a:t>
            </a:r>
            <a:r>
              <a:rPr lang="it-IT" dirty="0" smtClean="0"/>
              <a:t>recente nota del </a:t>
            </a:r>
            <a:r>
              <a:rPr lang="it-IT" dirty="0" err="1" smtClean="0"/>
              <a:t>C.S.LL.PP</a:t>
            </a:r>
            <a:r>
              <a:rPr lang="it-IT" dirty="0" smtClean="0"/>
              <a:t> (n.3187 del 21.03.2018) nata con l’intento di chiarire ha anzi complicato la questione specificando che, se i campioni non sono prelevati dai laboratori: «</a:t>
            </a:r>
            <a:r>
              <a:rPr lang="it-IT" b="1" i="1" u="sng" dirty="0" smtClean="0"/>
              <a:t>non potranno essere accettati</a:t>
            </a:r>
            <a:r>
              <a:rPr lang="it-IT" dirty="0" smtClean="0"/>
              <a:t> </a:t>
            </a:r>
            <a:r>
              <a:rPr lang="it-IT" i="1" dirty="0" smtClean="0"/>
              <a:t>ai fini dell’attività di certificazione ufficiale del Laboratorio</a:t>
            </a:r>
            <a:r>
              <a:rPr lang="it-IT" dirty="0" smtClean="0"/>
              <a:t>» quindi per gli interventi in corso non essendo presenti nell’appalto in corso come potranno essere inseriti nell’organigramma per la realizzazione dell’opera.</a:t>
            </a:r>
          </a:p>
          <a:p>
            <a:pPr algn="just">
              <a:buNone/>
            </a:pPr>
            <a:endParaRPr lang="it-IT" dirty="0" smtClean="0"/>
          </a:p>
          <a:p>
            <a:pPr algn="just"/>
            <a:r>
              <a:rPr lang="it-IT" dirty="0" smtClean="0"/>
              <a:t>Sul tema è infine notizia dell’ultima ora dell’attività portata avanti dal </a:t>
            </a:r>
            <a:r>
              <a:rPr lang="it-IT" b="1" dirty="0" smtClean="0"/>
              <a:t>Comitato per la Diagnostica delle Costruzioni e dei Beni Culturali</a:t>
            </a:r>
            <a:r>
              <a:rPr lang="it-IT" dirty="0" smtClean="0"/>
              <a:t> (comitatodiagnostica@libero.it) che riunisce società e professionisti di tutta Italia operanti, esperti e specializzati in diagnostica e verifiche di sicurezza sull’esistente, </a:t>
            </a:r>
            <a:r>
              <a:rPr lang="it-IT" dirty="0" smtClean="0"/>
              <a:t>che preannuncia</a:t>
            </a:r>
            <a:r>
              <a:rPr lang="it-IT" b="1" dirty="0" smtClean="0"/>
              <a:t> </a:t>
            </a:r>
            <a:r>
              <a:rPr lang="it-IT" b="1" dirty="0" smtClean="0"/>
              <a:t>il ricorso al </a:t>
            </a:r>
            <a:r>
              <a:rPr lang="it-IT" b="1" dirty="0" smtClean="0"/>
              <a:t>TAR</a:t>
            </a:r>
          </a:p>
          <a:p>
            <a:pPr algn="just"/>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lstStyle/>
          <a:p>
            <a:pPr algn="just">
              <a:buNone/>
            </a:pPr>
            <a:r>
              <a:rPr lang="it-IT" dirty="0" smtClean="0"/>
              <a:t> IL LEGISLATORE COSI’ SI “DIFENDE/GIUSTIFICA”</a:t>
            </a:r>
          </a:p>
          <a:p>
            <a:pPr algn="just"/>
            <a:r>
              <a:rPr lang="it-IT" dirty="0" smtClean="0"/>
              <a:t>I </a:t>
            </a:r>
            <a:r>
              <a:rPr lang="it-IT" dirty="0" smtClean="0"/>
              <a:t>valori di progetto delle resistenze meccaniche dei materiali per le strutture esistenti verranno valutati sulla base delle indagini e delle prove effettuate. Il prelievo dei campioni dalla struttura e l’esecuzione delle prove sui materiali devono essere effettuate a cura di un </a:t>
            </a:r>
            <a:r>
              <a:rPr lang="it-IT" b="1" dirty="0" smtClean="0"/>
              <a:t>laboratorio sperimentale</a:t>
            </a:r>
            <a:r>
              <a:rPr lang="it-IT" dirty="0" smtClean="0"/>
              <a:t> </a:t>
            </a:r>
            <a:r>
              <a:rPr lang="it-IT" dirty="0" smtClean="0"/>
              <a:t>per l’edilizia</a:t>
            </a:r>
            <a:r>
              <a:rPr lang="it-IT" dirty="0" smtClean="0"/>
              <a:t> </a:t>
            </a:r>
            <a:r>
              <a:rPr lang="it-IT" b="1" dirty="0" smtClean="0"/>
              <a:t>autorizzato</a:t>
            </a:r>
            <a:r>
              <a:rPr lang="it-IT" dirty="0" smtClean="0"/>
              <a:t> ai sensi dell’articolo 59 del DPR 380/2001.</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lstStyle/>
          <a:p>
            <a:pPr algn="just"/>
            <a:r>
              <a:rPr lang="it-IT" dirty="0" smtClean="0"/>
              <a:t>I criteri di accettazione dei controlli </a:t>
            </a:r>
            <a:r>
              <a:rPr lang="it-IT" b="1" dirty="0" smtClean="0"/>
              <a:t>devono essere stabiliti dal direttore dei lavori</a:t>
            </a:r>
            <a:r>
              <a:rPr lang="it-IT" dirty="0" smtClean="0"/>
              <a:t> in maniera oggettiva e riportati nella “Relazione sui controlli e sulle prove di accettazione sui materiali e prodotti strutturali” predisposta dal direttore dei lavori al termine dei lavori stessi</a:t>
            </a:r>
          </a:p>
          <a:p>
            <a:pPr algn="just"/>
            <a:r>
              <a:rPr lang="it-IT" b="1" dirty="0" smtClean="0"/>
              <a:t>COSTRUZIONI METALLICHE </a:t>
            </a:r>
            <a:r>
              <a:rPr lang="it-IT" dirty="0" smtClean="0"/>
              <a:t>obbligatorio </a:t>
            </a:r>
            <a:r>
              <a:rPr lang="it-IT" dirty="0" smtClean="0"/>
              <a:t>per la prima volta l’utilizzo completo della norma UNI EN 1090-2.</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0000" lnSpcReduction="20000"/>
          </a:bodyPr>
          <a:lstStyle/>
          <a:p>
            <a:endParaRPr lang="it-IT" dirty="0" smtClean="0"/>
          </a:p>
          <a:p>
            <a:r>
              <a:rPr lang="it-IT" dirty="0" smtClean="0"/>
              <a:t> Di seguito le indicazioni del decreto:</a:t>
            </a:r>
          </a:p>
          <a:p>
            <a:r>
              <a:rPr lang="it-IT" b="1" dirty="0" smtClean="0"/>
              <a:t>Elementi per carpenteria metallica</a:t>
            </a:r>
            <a:r>
              <a:rPr lang="it-IT" dirty="0" smtClean="0"/>
              <a:t>: 3 prove ogni 90 tonnellate con un minimo comunque di 3. Per opere che impiegano una quantità di acciaio inferiore alle 2 tonnellate, il direttore dei lavori potrà modificare la frequenza di cui sopra.</a:t>
            </a:r>
          </a:p>
          <a:p>
            <a:r>
              <a:rPr lang="it-IT" b="1" dirty="0" smtClean="0"/>
              <a:t>Lamiere grecate e profili formati a freddo</a:t>
            </a:r>
            <a:r>
              <a:rPr lang="it-IT" dirty="0" smtClean="0"/>
              <a:t>: 3 prove ogni 15 tonnellate con un minimo comunque di 3. Per opere che impiegano una quantità di lamiere e profili inferiore a 0.5 tonnellate, il direttore dei lavori potrà modificare la frequenza di cui sopra.</a:t>
            </a:r>
          </a:p>
          <a:p>
            <a:r>
              <a:rPr lang="it-IT" b="1" dirty="0" smtClean="0"/>
              <a:t>Bulloni e chiodi</a:t>
            </a:r>
            <a:r>
              <a:rPr lang="it-IT" dirty="0" smtClean="0"/>
              <a:t>: 3 prove ogni 1500 pezzi con un minimo comunque di 3. Per opere che impiegano una quantità di pezzi inferiore a 100, il direttore dei lavori potrà modificare la frequenza di cui sopra.</a:t>
            </a:r>
          </a:p>
          <a:p>
            <a:r>
              <a:rPr lang="it-IT" b="1" dirty="0" smtClean="0"/>
              <a:t>Giunzioni meccaniche</a:t>
            </a:r>
            <a:r>
              <a:rPr lang="it-IT" dirty="0" smtClean="0"/>
              <a:t>: 3 prove ogni 100 pezzi con un minimo comunque di 3. Per opere che impiegano una quantità di pezzi inferiore a 10, il direttore dei lavori potrà modificare la frequenza di cui sopra</a:t>
            </a:r>
            <a:r>
              <a:rPr lang="it-IT" dirty="0" smtClean="0"/>
              <a:t>.</a:t>
            </a:r>
          </a:p>
          <a:p>
            <a:endParaRPr lang="it-IT" dirty="0" smtClean="0"/>
          </a:p>
          <a:p>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fontScale="62500" lnSpcReduction="20000"/>
          </a:bodyPr>
          <a:lstStyle/>
          <a:p>
            <a:r>
              <a:rPr lang="it-IT" b="1" u="sng" dirty="0" smtClean="0"/>
              <a:t>Calcestruzzo – par. 11.2</a:t>
            </a:r>
            <a:endParaRPr lang="it-IT" dirty="0" smtClean="0"/>
          </a:p>
          <a:p>
            <a:r>
              <a:rPr lang="it-IT" dirty="0" smtClean="0"/>
              <a:t>Per quanto attiene i controlli di qualità del calcestruzzo (par. 11.2.2. e 11.2.6.), viene sancito che “le prove di accettazione e le eventuali </a:t>
            </a:r>
            <a:r>
              <a:rPr lang="it-IT" b="1" u="sng" dirty="0" smtClean="0"/>
              <a:t>prove complementari,</a:t>
            </a:r>
            <a:r>
              <a:rPr lang="it-IT" dirty="0" smtClean="0"/>
              <a:t>sia distruttive che non distruttive per il controllo della resistenza del calcestruzzo in opera, compresi i </a:t>
            </a:r>
            <a:r>
              <a:rPr lang="it-IT" b="1" u="sng" dirty="0" smtClean="0"/>
              <a:t>carotaggi</a:t>
            </a:r>
            <a:r>
              <a:rPr lang="it-IT" dirty="0" smtClean="0"/>
              <a:t>, devono essere </a:t>
            </a:r>
            <a:r>
              <a:rPr lang="it-IT" u="sng" dirty="0" smtClean="0"/>
              <a:t>eseguite</a:t>
            </a:r>
            <a:r>
              <a:rPr lang="it-IT" dirty="0" smtClean="0"/>
              <a:t> e certificate (non rilascio di semplici rapporti di prova) dai </a:t>
            </a:r>
            <a:r>
              <a:rPr lang="it-IT" b="1" dirty="0" smtClean="0"/>
              <a:t>laboratori autorizzati</a:t>
            </a:r>
            <a:r>
              <a:rPr lang="it-IT" dirty="0" smtClean="0"/>
              <a:t> di cui all’art. 59 del D.P.R. n.380/2001</a:t>
            </a:r>
            <a:r>
              <a:rPr lang="it-IT" i="1" dirty="0" smtClean="0"/>
              <a:t>.</a:t>
            </a:r>
          </a:p>
          <a:p>
            <a:endParaRPr lang="it-IT" dirty="0" smtClean="0"/>
          </a:p>
          <a:p>
            <a:r>
              <a:rPr lang="it-IT" dirty="0" smtClean="0"/>
              <a:t>Le prove a compressione vanno eseguite tra il 28° e il 30° giorno di maturazione e comunque entro 45 giorni dalla data di prelievo. In caso di </a:t>
            </a:r>
            <a:r>
              <a:rPr lang="it-IT" b="1" dirty="0" smtClean="0"/>
              <a:t>mancato rispetto di tali termini le prove di compressione vanno integrate da quelle riferite al controllo della resistenza del calcestruzzo in opera</a:t>
            </a:r>
            <a:r>
              <a:rPr lang="it-IT" dirty="0" smtClean="0"/>
              <a:t>.</a:t>
            </a:r>
          </a:p>
          <a:p>
            <a:endParaRPr lang="it-IT" dirty="0" smtClean="0"/>
          </a:p>
          <a:p>
            <a:r>
              <a:rPr lang="it-IT" dirty="0" smtClean="0"/>
              <a:t>I prelievi di accettazione sono obbligatori ed il collaudatore è tenuto a verificarne la validità, </a:t>
            </a:r>
            <a:r>
              <a:rPr lang="it-IT" b="1" u="sng" dirty="0" smtClean="0"/>
              <a:t>qualitativa</a:t>
            </a:r>
            <a:r>
              <a:rPr lang="it-IT" dirty="0" smtClean="0"/>
              <a:t> e </a:t>
            </a:r>
            <a:r>
              <a:rPr lang="it-IT" b="1" u="sng" dirty="0" smtClean="0"/>
              <a:t>quantitativa</a:t>
            </a:r>
            <a:r>
              <a:rPr lang="it-IT" dirty="0" smtClean="0"/>
              <a:t>; ove ciò non fosse rispettato il </a:t>
            </a:r>
            <a:r>
              <a:rPr lang="it-IT" b="1" u="sng" dirty="0" smtClean="0"/>
              <a:t>collaudatore</a:t>
            </a:r>
            <a:r>
              <a:rPr lang="it-IT" dirty="0" smtClean="0"/>
              <a:t> è tenuto a far eseguire delle prove che attestino le caratteristiche del calcestruzzo, rispettando i limiti fissati dai controlli di accettazione”.</a:t>
            </a:r>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55000" lnSpcReduction="20000"/>
          </a:bodyPr>
          <a:lstStyle/>
          <a:p>
            <a:r>
              <a:rPr lang="it-IT" b="1" dirty="0" smtClean="0"/>
              <a:t>il </a:t>
            </a:r>
            <a:r>
              <a:rPr lang="it-IT" b="1" dirty="0" smtClean="0"/>
              <a:t>Direttore dei Lavori</a:t>
            </a:r>
            <a:r>
              <a:rPr lang="it-IT" dirty="0" smtClean="0"/>
              <a:t>, che deve assicurare la propria presenza alle operazioni di prelievo dei provini di calcestruzzo nella fase di getto, provvedendo sotto la propria responsabilità:</a:t>
            </a:r>
          </a:p>
          <a:p>
            <a:r>
              <a:rPr lang="it-IT" dirty="0" smtClean="0"/>
              <a:t>a redigere apposito Verbale di prelievo;</a:t>
            </a:r>
          </a:p>
          <a:p>
            <a:r>
              <a:rPr lang="it-IT" dirty="0" smtClean="0"/>
              <a:t>a fornire indicazioni circa le corrette modalità di prelievo;</a:t>
            </a:r>
          </a:p>
          <a:p>
            <a:r>
              <a:rPr lang="it-IT" dirty="0" smtClean="0"/>
              <a:t>a fornire indicazioni circa le modalità di conservazione dei provini in cantiere, fino alla consegna al laboratorio incaricato delle prove;</a:t>
            </a:r>
          </a:p>
          <a:p>
            <a:r>
              <a:rPr lang="it-IT" dirty="0" smtClean="0"/>
              <a:t>ad identificare i provini mediante sigle, etichettature indelebili, etc.</a:t>
            </a:r>
          </a:p>
          <a:p>
            <a:r>
              <a:rPr lang="it-IT" b="1" dirty="0" smtClean="0"/>
              <a:t>a sottoscrivere la domanda di prove al Laboratorio ufficiale, avendo cura di fornire, nella domanda, precise indicazioni sulla posizione delle strutture interessate da ciascun prelievo, la data di prelievo, gli estremi dei relativi Verbali di prelievo, nonché le sigle di identificazione di ciascun provino;</a:t>
            </a:r>
            <a:endParaRPr lang="it-IT" dirty="0" smtClean="0"/>
          </a:p>
          <a:p>
            <a:r>
              <a:rPr lang="it-IT" dirty="0" smtClean="0"/>
              <a:t>a consegnare i provini presso il Laboratorio ufficiale;</a:t>
            </a:r>
          </a:p>
          <a:p>
            <a:r>
              <a:rPr lang="it-IT" dirty="0" smtClean="0"/>
              <a:t>Il laboratorio incaricato di effettuare le prove sul calcestruzzo provvede all’accettazione dei campioni accompagnati dalla lettera di richiesta sottoscritta dal direttore dei lavori. Il laboratorio verifica lo stato dei provini e la documentazione di riferimento ed in caso di anomalie riscontrate sui campioni oppure di mancanza totale o parziale degli strumenti idonei per la identificazione degli stessi, deve sospendere l’esecuzione delle prove e darne notizia al Servizio Tecnico Centrale del Consiglio Superiore dei Lavori Pubblici.</a:t>
            </a:r>
          </a:p>
          <a:p>
            <a:r>
              <a:rPr lang="it-IT" dirty="0" smtClean="0"/>
              <a:t> </a:t>
            </a:r>
            <a:r>
              <a:rPr lang="it-IT" b="1" dirty="0" smtClean="0"/>
              <a:t>Viene inoltre precisato che il prelievo potrà anche essere eseguito dallo stesso laboratorio incaricato della esecuzione delle prove.</a:t>
            </a:r>
          </a:p>
          <a:p>
            <a:endParaRPr lang="it-IT" dirty="0"/>
          </a:p>
        </p:txBody>
      </p:sp>
      <p:sp>
        <p:nvSpPr>
          <p:cNvPr id="4" name="Rettangolo 3"/>
          <p:cNvSpPr/>
          <p:nvPr/>
        </p:nvSpPr>
        <p:spPr>
          <a:xfrm>
            <a:off x="3274209" y="3244334"/>
            <a:ext cx="2595582" cy="369332"/>
          </a:xfrm>
          <a:prstGeom prst="rect">
            <a:avLst/>
          </a:prstGeom>
        </p:spPr>
        <p:txBody>
          <a:bodyPr wrap="none">
            <a:spAutoFit/>
          </a:bodyPr>
          <a:lstStyle/>
          <a:p>
            <a:r>
              <a:rPr lang="it-IT" dirty="0" smtClean="0"/>
              <a:t>NTC 2008  -  NTC 2018</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55000" lnSpcReduction="20000"/>
          </a:bodyPr>
          <a:lstStyle/>
          <a:p>
            <a:r>
              <a:rPr lang="it-IT" b="1" u="sng" dirty="0" smtClean="0"/>
              <a:t>Acciaio per calcestruzzo armato – par. </a:t>
            </a:r>
            <a:r>
              <a:rPr lang="it-IT" b="1" u="sng" dirty="0" smtClean="0"/>
              <a:t>11.3.2</a:t>
            </a:r>
          </a:p>
          <a:p>
            <a:r>
              <a:rPr lang="it-IT" i="1" dirty="0" smtClean="0"/>
              <a:t>Gli acciai </a:t>
            </a:r>
            <a:r>
              <a:rPr lang="it-IT" b="1" i="1" dirty="0" smtClean="0"/>
              <a:t>B450C</a:t>
            </a:r>
            <a:r>
              <a:rPr lang="it-IT" i="1" dirty="0" smtClean="0"/>
              <a:t>, di cui al § 11.3.2.1, possono essere impiegati in </a:t>
            </a:r>
            <a:r>
              <a:rPr lang="it-IT" b="1" i="1" dirty="0" smtClean="0"/>
              <a:t>barre di diametro compreso tra 6 e 40 mm</a:t>
            </a:r>
            <a:r>
              <a:rPr lang="it-IT" i="1" dirty="0" smtClean="0"/>
              <a:t>. </a:t>
            </a:r>
            <a:endParaRPr lang="it-IT" dirty="0" smtClean="0"/>
          </a:p>
          <a:p>
            <a:r>
              <a:rPr lang="it-IT" dirty="0" smtClean="0"/>
              <a:t> </a:t>
            </a:r>
            <a:r>
              <a:rPr lang="it-IT" b="1" dirty="0" smtClean="0"/>
              <a:t>- par. 11.3.2.10.3</a:t>
            </a:r>
            <a:endParaRPr lang="it-IT" dirty="0" smtClean="0"/>
          </a:p>
          <a:p>
            <a:r>
              <a:rPr lang="it-IT" dirty="0" smtClean="0"/>
              <a:t>I controlli nei </a:t>
            </a:r>
            <a:r>
              <a:rPr lang="it-IT" u="sng" dirty="0" smtClean="0"/>
              <a:t>centri di trasformazione</a:t>
            </a:r>
            <a:r>
              <a:rPr lang="it-IT" dirty="0" smtClean="0"/>
              <a:t> vanno effettuati sul prodotto lavorato, prima dell’invio in cantiere, sono obbligatori ed eseguiti a cura di un Laboratorio di cui all’art.59 del D.P.R. 380/2001.</a:t>
            </a:r>
          </a:p>
          <a:p>
            <a:r>
              <a:rPr lang="it-IT" dirty="0" smtClean="0"/>
              <a:t> </a:t>
            </a:r>
            <a:r>
              <a:rPr lang="it-IT" b="1" dirty="0" smtClean="0"/>
              <a:t>- par. 11.3.2.12</a:t>
            </a:r>
            <a:endParaRPr lang="it-IT" dirty="0" smtClean="0"/>
          </a:p>
          <a:p>
            <a:r>
              <a:rPr lang="it-IT" dirty="0" smtClean="0"/>
              <a:t>I controlli di </a:t>
            </a:r>
            <a:r>
              <a:rPr lang="it-IT" u="sng" dirty="0" smtClean="0"/>
              <a:t>accettazione in cantiere</a:t>
            </a:r>
            <a:r>
              <a:rPr lang="it-IT" dirty="0" smtClean="0"/>
              <a:t> sono obbligatori e devono essere effettuati entro 30 </a:t>
            </a:r>
            <a:r>
              <a:rPr lang="it-IT" dirty="0" err="1" smtClean="0"/>
              <a:t>gg</a:t>
            </a:r>
            <a:r>
              <a:rPr lang="it-IT" dirty="0" smtClean="0"/>
              <a:t> dalla data di consegna del materiale, a cura di un Laboratorio di cui all’art.59 del D.P.R. 380/2001.</a:t>
            </a:r>
          </a:p>
          <a:p>
            <a:r>
              <a:rPr lang="it-IT" dirty="0" smtClean="0"/>
              <a:t>Essi devono essere eseguiti in ragione di 3 campioni ogni 30 t di acciaio impiegato della stessa classe proveniente dallo stesso stabilimento o Centro di trasformazione, anche se con forniture successive.</a:t>
            </a:r>
          </a:p>
          <a:p>
            <a:r>
              <a:rPr lang="it-IT" dirty="0" smtClean="0"/>
              <a:t>Il prelievo dei campioni va eseguito alla presenza del </a:t>
            </a:r>
            <a:r>
              <a:rPr lang="it-IT" b="1" dirty="0" smtClean="0"/>
              <a:t>Direttore dei Lavori o di un tecnico di sua fiducia</a:t>
            </a:r>
            <a:r>
              <a:rPr lang="it-IT" dirty="0" smtClean="0"/>
              <a:t> che provvede alla redazione di apposito verbale di prelievo ed alla identificazione dei provini mediante sigle, etichettature indelebili, ecc.; la certificazione effettuata dal laboratorio prove materiali deve riportare il riferimento a tale verbale. La richiesta di prove al laboratorio incaricato deve essere sempre firmata dal Direttore dei Lavori, che rimane anche responsabile della trasmissione dei campioni.</a:t>
            </a:r>
          </a:p>
          <a:p>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0000" lnSpcReduction="20000"/>
          </a:bodyPr>
          <a:lstStyle/>
          <a:p>
            <a:r>
              <a:rPr lang="it-IT" dirty="0" smtClean="0"/>
              <a:t>Il laboratorio </a:t>
            </a:r>
            <a:r>
              <a:rPr lang="it-IT" b="1" dirty="0" smtClean="0"/>
              <a:t>incaricato di</a:t>
            </a:r>
            <a:r>
              <a:rPr lang="it-IT" dirty="0" smtClean="0"/>
              <a:t> effettuare le prove provvede all’accettazione dei campioni accompagnati dalla lettera di richiesta sottoscritta dal direttore dei lavori. Il laboratorio verifica lo stato dei provini e la documentazione di riferimento ed in caso di anomalie riscontrate sui campioni oppure di mancanza totale o parziale degli strumenti idonei per la identificazione degli stessi, deve sospendere l’esecuzione delle prove e darne notizia al Servizio Tecnico Centrale del Consiglio Superiore dei Lavori Pubblici.</a:t>
            </a:r>
          </a:p>
          <a:p>
            <a:r>
              <a:rPr lang="it-IT" dirty="0" smtClean="0"/>
              <a:t>I campioni devono essere ricavati da barre di uno stesso diametro o della stessa tipologia (in termini di diametro e </a:t>
            </a:r>
            <a:r>
              <a:rPr lang="it-IT" dirty="0" err="1" smtClean="0"/>
              <a:t>dimenioni</a:t>
            </a:r>
            <a:r>
              <a:rPr lang="it-IT" dirty="0" smtClean="0"/>
              <a:t>) per reti e tralicci, e recare il marchio di provenienza.</a:t>
            </a:r>
          </a:p>
          <a:p>
            <a:r>
              <a:rPr lang="it-IT" dirty="0" smtClean="0"/>
              <a:t>I certificati devono riportare, inoltre, l’indicazione del marchio identificativo rilevato a cura del laboratorio incaricato dei controlli, sui campioni da sottoporre a prove. Ove i campioni fossero sprovvisti di tale marchio, oppure il marchio non dovesse rientrare fra quelli depositati presso il Servizio Tecnico Centrale, le certificazioni emesse dal laboratorio non possono assumere valenza ai sensi delle presenti norme e di ciò ne deve essere fatta esplicita menzione sul certificato stesso.</a:t>
            </a:r>
          </a:p>
          <a:p>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7500" lnSpcReduction="20000"/>
          </a:bodyPr>
          <a:lstStyle/>
          <a:p>
            <a:pPr algn="just"/>
            <a:r>
              <a:rPr lang="it-IT" dirty="0" smtClean="0"/>
              <a:t>E’ intuibile la correlazione alle indicazioni contenute nel </a:t>
            </a:r>
            <a:r>
              <a:rPr lang="it-IT" b="1" dirty="0" smtClean="0"/>
              <a:t>D.L. n.106 del 16.06.2017 – art.20</a:t>
            </a:r>
            <a:r>
              <a:rPr lang="it-IT" dirty="0" smtClean="0"/>
              <a:t>: </a:t>
            </a:r>
            <a:r>
              <a:rPr lang="it-IT" b="1" dirty="0" smtClean="0"/>
              <a:t>violazione degli obblighi di impiego dei prodotti da costruzione.</a:t>
            </a:r>
            <a:endParaRPr lang="it-IT" dirty="0" smtClean="0"/>
          </a:p>
          <a:p>
            <a:pPr algn="just"/>
            <a:r>
              <a:rPr lang="it-IT" b="1" dirty="0" smtClean="0"/>
              <a:t>Comma 1.</a:t>
            </a:r>
            <a:r>
              <a:rPr lang="it-IT" dirty="0" smtClean="0"/>
              <a:t> Il costruttore, il direttore dei lavori, il direttore dell'esecuzione o il collaudatore che, nell'ambito delle specifiche competenze, utilizzi prodotti non conformi agli articoli 4, 5, 6, 7, 8, 9 e 10 del regolamento (UE) n. 305/2011 e all'articolo 5, comma 5, del presente decreto, e' punito con la sanzione amministrativa pecuniaria; salvo che il fatto costituisca più grave reato, il medesimo fatto e' punito con l'arresto sino a sei mesi e con l'ammenda da 10.000 euro a 50.000 euro qualora vengano utilizzati prodotti e materiali destinati a uso strutturale o a uso antincendio.”</a:t>
            </a:r>
          </a:p>
          <a:p>
            <a:pPr algn="just"/>
            <a:r>
              <a:rPr lang="it-IT" dirty="0" smtClean="0"/>
              <a:t>In sintesi </a:t>
            </a:r>
            <a:r>
              <a:rPr lang="it-IT" dirty="0" smtClean="0"/>
              <a:t>sono </a:t>
            </a:r>
            <a:r>
              <a:rPr lang="it-IT" dirty="0" smtClean="0"/>
              <a:t>state previste procedure  più restrittive nella filiera dei controlli allo scopo di elevare il livello di garanzia della sicurezza per il cittadino fruitore delle opere esistenti e da </a:t>
            </a:r>
            <a:r>
              <a:rPr lang="it-IT" dirty="0" smtClean="0"/>
              <a:t>realizzare con una notevole responsabilità in capo al Direttore dei Lavori</a:t>
            </a:r>
            <a:endParaRPr lang="it-IT" dirty="0" smtClean="0"/>
          </a:p>
          <a:p>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7500" lnSpcReduction="20000"/>
          </a:bodyPr>
          <a:lstStyle/>
          <a:p>
            <a:pPr algn="just"/>
            <a:r>
              <a:rPr lang="it-IT" dirty="0" smtClean="0"/>
              <a:t>La </a:t>
            </a:r>
            <a:r>
              <a:rPr lang="it-IT" u="sng" dirty="0" smtClean="0">
                <a:hlinkClick r:id="rId2"/>
              </a:rPr>
              <a:t>nota n. 3187 del 21 marzo 2018</a:t>
            </a:r>
            <a:r>
              <a:rPr lang="it-IT" dirty="0" smtClean="0"/>
              <a:t> del Servizio Tecnico Centrale a tal proposito specifica per i laboratori che “</a:t>
            </a:r>
            <a:r>
              <a:rPr lang="it-IT" i="1" dirty="0" smtClean="0"/>
              <a:t>In questo caso il Laboratorio accetterà e sottoporrà a prova il materiale ed emetterà il relativo certificato, in cui </a:t>
            </a:r>
            <a:r>
              <a:rPr lang="it-IT" b="1" i="1" dirty="0" smtClean="0"/>
              <a:t>sarà chiaramente indicato, in maniera evidente, visibile e non ambigua</a:t>
            </a:r>
            <a:r>
              <a:rPr lang="it-IT" i="1" dirty="0" smtClean="0"/>
              <a:t> </a:t>
            </a:r>
            <a:r>
              <a:rPr lang="it-IT" i="1" u="sng" dirty="0" smtClean="0"/>
              <a:t>per i campioni eventualmente provati oltre il 45° giorno dalla data del prelievo</a:t>
            </a:r>
            <a:r>
              <a:rPr lang="it-IT" i="1" dirty="0" smtClean="0"/>
              <a:t>, risultante dal verbale di prelievo redatto dal Direttore dei Lavori, che “ai sensi del §11.2.5.3 del D.M. 17.01.2018 </a:t>
            </a:r>
            <a:r>
              <a:rPr lang="it-IT" i="1" dirty="0" err="1" smtClean="0"/>
              <a:t>……</a:t>
            </a:r>
            <a:r>
              <a:rPr lang="it-IT" i="1" dirty="0" smtClean="0"/>
              <a:t>.</a:t>
            </a:r>
          </a:p>
          <a:p>
            <a:pPr algn="just"/>
            <a:r>
              <a:rPr lang="it-IT" i="1" dirty="0" smtClean="0"/>
              <a:t>“le </a:t>
            </a:r>
            <a:r>
              <a:rPr lang="it-IT" i="1" dirty="0" smtClean="0"/>
              <a:t>prove di compressione vanno integrate da quelle riferite al controllo della resistenza del calcestruzzo in opera”, </a:t>
            </a:r>
            <a:r>
              <a:rPr lang="it-IT" b="1" i="1" dirty="0" smtClean="0"/>
              <a:t>dandone anche comunicazione al Committente dell’opera e/o, per le Opere Pubbliche, alla stazione appaltante</a:t>
            </a:r>
            <a:r>
              <a:rPr lang="it-IT" dirty="0" smtClean="0"/>
              <a:t>“. </a:t>
            </a:r>
            <a:endParaRPr lang="it-IT" dirty="0" smtClean="0"/>
          </a:p>
          <a:p>
            <a:pPr algn="just"/>
            <a:endParaRPr lang="it-IT" dirty="0" smtClean="0"/>
          </a:p>
          <a:p>
            <a:pPr algn="just"/>
            <a:r>
              <a:rPr lang="it-IT" dirty="0" smtClean="0"/>
              <a:t>Analoga </a:t>
            </a:r>
            <a:r>
              <a:rPr lang="it-IT" dirty="0" smtClean="0"/>
              <a:t>procedura va seguita anche nel caso in cui la “</a:t>
            </a:r>
            <a:r>
              <a:rPr lang="it-IT" i="1" dirty="0" err="1" smtClean="0"/>
              <a:t>la</a:t>
            </a:r>
            <a:r>
              <a:rPr lang="it-IT" i="1" dirty="0" smtClean="0"/>
              <a:t> differenza fra i valori di resistenza dei due provini supera il 20% del valore inferiore</a:t>
            </a:r>
            <a:r>
              <a:rPr lang="it-IT" dirty="0" smtClean="0"/>
              <a:t>“, come indicato nel §11.2.4.</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7500" lnSpcReduction="20000"/>
          </a:bodyPr>
          <a:lstStyle/>
          <a:p>
            <a:endParaRPr lang="it-IT" b="1" dirty="0" smtClean="0"/>
          </a:p>
          <a:p>
            <a:r>
              <a:rPr lang="it-IT" b="1" dirty="0" smtClean="0"/>
              <a:t>CAPITOLO VIII  COSTRUZIONI ESISTENTI            </a:t>
            </a:r>
          </a:p>
          <a:p>
            <a:pPr>
              <a:buNone/>
            </a:pPr>
            <a:r>
              <a:rPr lang="it-IT" b="1" dirty="0" smtClean="0"/>
              <a:t>                               </a:t>
            </a:r>
            <a:r>
              <a:rPr lang="it-IT" dirty="0" smtClean="0"/>
              <a:t>(IN MURATURA) </a:t>
            </a:r>
          </a:p>
          <a:p>
            <a:pPr algn="just">
              <a:buNone/>
            </a:pPr>
            <a:r>
              <a:rPr lang="it-IT" dirty="0" smtClean="0"/>
              <a:t> </a:t>
            </a:r>
            <a:r>
              <a:rPr lang="it-IT" dirty="0" smtClean="0"/>
              <a:t>  ovvero </a:t>
            </a:r>
            <a:r>
              <a:rPr lang="it-IT" dirty="0" smtClean="0"/>
              <a:t>il capitolo contenente le prescrizioni sulle </a:t>
            </a:r>
            <a:endParaRPr lang="it-IT" dirty="0" smtClean="0"/>
          </a:p>
          <a:p>
            <a:pPr algn="just">
              <a:buNone/>
            </a:pPr>
            <a:r>
              <a:rPr lang="it-IT" b="1" dirty="0" smtClean="0"/>
              <a:t> </a:t>
            </a:r>
            <a:r>
              <a:rPr lang="it-IT" b="1" dirty="0" smtClean="0"/>
              <a:t>  strutture esistenti</a:t>
            </a:r>
            <a:r>
              <a:rPr lang="it-IT" b="1" dirty="0" smtClean="0"/>
              <a:t>  </a:t>
            </a:r>
            <a:r>
              <a:rPr lang="it-IT" b="1" dirty="0" smtClean="0"/>
              <a:t>in muratura, </a:t>
            </a:r>
            <a:r>
              <a:rPr lang="it-IT" dirty="0" smtClean="0"/>
              <a:t>edifici nei quali svolgiamo prevalentemente la nostra attività di progettisti e direttori dei lavori architettonici</a:t>
            </a:r>
          </a:p>
          <a:p>
            <a:pPr algn="just">
              <a:buNone/>
            </a:pPr>
            <a:r>
              <a:rPr lang="it-IT" dirty="0" smtClean="0"/>
              <a:t>    </a:t>
            </a:r>
            <a:r>
              <a:rPr lang="it-IT" b="1" dirty="0" smtClean="0"/>
              <a:t>Le classi degli edifici interessanti per la nostra categoria sono la I e la </a:t>
            </a:r>
            <a:r>
              <a:rPr lang="it-IT" b="1" dirty="0" err="1" smtClean="0"/>
              <a:t>II</a:t>
            </a:r>
            <a:r>
              <a:rPr lang="it-IT" b="1" dirty="0" smtClean="0"/>
              <a:t> </a:t>
            </a:r>
            <a:r>
              <a:rPr lang="it-IT" dirty="0" smtClean="0"/>
              <a:t>con esclusione della </a:t>
            </a:r>
            <a:r>
              <a:rPr lang="it-IT" dirty="0" err="1" smtClean="0"/>
              <a:t>III</a:t>
            </a:r>
            <a:r>
              <a:rPr lang="it-IT" dirty="0" smtClean="0"/>
              <a:t> e della </a:t>
            </a:r>
            <a:r>
              <a:rPr lang="it-IT" dirty="0" err="1" smtClean="0"/>
              <a:t>IV</a:t>
            </a:r>
            <a:r>
              <a:rPr lang="it-IT" dirty="0" smtClean="0"/>
              <a:t>. La classificazione è la medesima delle NTC2008</a:t>
            </a:r>
          </a:p>
          <a:p>
            <a:pPr algn="just">
              <a:buNone/>
            </a:pPr>
            <a:r>
              <a:rPr lang="it-IT" dirty="0" smtClean="0"/>
              <a:t> </a:t>
            </a:r>
            <a:r>
              <a:rPr lang="it-IT" dirty="0" smtClean="0"/>
              <a:t>  - dal punto di vista strutturale per lo studio e la verifica dell’involucro edilizio è stata definita l’analisi </a:t>
            </a:r>
            <a:r>
              <a:rPr lang="it-IT" dirty="0" smtClean="0"/>
              <a:t>di vulnerabilità sismica delle strutture esistenti per ciascuna tipologia di intervento previsto dalla normativa tecnica</a:t>
            </a:r>
            <a:r>
              <a:rPr lang="it-IT" dirty="0" smtClean="0"/>
              <a:t>.</a:t>
            </a:r>
          </a:p>
          <a:p>
            <a:pPr algn="just">
              <a:buNone/>
            </a:pPr>
            <a:r>
              <a:rPr lang="it-IT" dirty="0" smtClean="0"/>
              <a:t>    </a:t>
            </a:r>
          </a:p>
          <a:p>
            <a:pPr algn="just">
              <a:buNone/>
            </a:pPr>
            <a:endParaRPr lang="it-IT"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0000" lnSpcReduction="20000"/>
          </a:bodyPr>
          <a:lstStyle/>
          <a:p>
            <a:r>
              <a:rPr lang="it-IT" dirty="0" smtClean="0"/>
              <a:t>Il §11.7.1 richiede, </a:t>
            </a:r>
            <a:r>
              <a:rPr lang="it-IT" b="1" dirty="0" smtClean="0"/>
              <a:t>per materiali e prodotti lignei strutturali</a:t>
            </a:r>
            <a:r>
              <a:rPr lang="it-IT" dirty="0" smtClean="0"/>
              <a:t>, che “</a:t>
            </a:r>
            <a:r>
              <a:rPr lang="it-IT" i="1" dirty="0" smtClean="0"/>
              <a:t>ogni fornitura deve essere accompagnata, secondo quanto indicato al §11.7.10.1.2, da un </a:t>
            </a:r>
            <a:r>
              <a:rPr lang="it-IT" b="1" i="1" dirty="0" smtClean="0"/>
              <a:t>manuale contenente le specifiche tecniche per la posa in opera</a:t>
            </a:r>
            <a:r>
              <a:rPr lang="it-IT" i="1" dirty="0" smtClean="0"/>
              <a:t>. Il Direttore dei Lavori è tenuto a rifiutare le eventuali forniture non conformi a quanto sopra prescritto</a:t>
            </a:r>
            <a:r>
              <a:rPr lang="it-IT" dirty="0" smtClean="0"/>
              <a:t>“.</a:t>
            </a:r>
          </a:p>
          <a:p>
            <a:r>
              <a:rPr lang="it-IT" dirty="0" smtClean="0"/>
              <a:t>Come ottimo esempio possono essere prese le </a:t>
            </a:r>
            <a:r>
              <a:rPr lang="it-IT" u="sng" dirty="0" smtClean="0">
                <a:hlinkClick r:id="rId2"/>
              </a:rPr>
              <a:t>linee guida piano operativo di montaggio</a:t>
            </a:r>
            <a:r>
              <a:rPr lang="it-IT" dirty="0" smtClean="0"/>
              <a:t> predisposte da </a:t>
            </a:r>
            <a:r>
              <a:rPr lang="it-IT" dirty="0" err="1" smtClean="0"/>
              <a:t>FederlegnoArredo</a:t>
            </a:r>
            <a:r>
              <a:rPr lang="it-IT" dirty="0" smtClean="0"/>
              <a:t>.</a:t>
            </a:r>
          </a:p>
          <a:p>
            <a:r>
              <a:rPr lang="it-IT" dirty="0" smtClean="0"/>
              <a:t>I capitoli successivi indicano le modalità di identificazione, qualificazione dei materiali e prodotti lignei per uso strutturale, quali:</a:t>
            </a:r>
          </a:p>
          <a:p>
            <a:r>
              <a:rPr lang="it-IT" dirty="0" smtClean="0"/>
              <a:t>11.7.2 legno massiccio (CE secondo EN 14081-1 per sezione rettangolare)</a:t>
            </a:r>
          </a:p>
          <a:p>
            <a:r>
              <a:rPr lang="it-IT" dirty="0" smtClean="0"/>
              <a:t>11.7.3 legno strutturale con giunti a dita (Punto C del §11.1)</a:t>
            </a:r>
          </a:p>
          <a:p>
            <a:r>
              <a:rPr lang="it-IT" dirty="0" smtClean="0"/>
              <a:t>11.7.4. legno lamellare incollato e legno massiccio incollato (CE secondo EN 14080)</a:t>
            </a:r>
          </a:p>
          <a:p>
            <a:r>
              <a:rPr lang="it-IT" dirty="0" smtClean="0"/>
              <a:t>11.7.5 pannelli a base di legno (CE secondo EN 13986)</a:t>
            </a:r>
          </a:p>
          <a:p>
            <a:endParaRPr lang="it-IT" dirty="0" smtClean="0"/>
          </a:p>
          <a:p>
            <a:endParaRPr lang="it-IT" dirty="0" smtClean="0"/>
          </a:p>
          <a:p>
            <a:endParaRPr lang="it-IT" dirty="0" smtClean="0"/>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b="1" dirty="0" smtClean="0"/>
              <a:t>Massiccio</a:t>
            </a:r>
            <a:r>
              <a:rPr lang="it-IT" dirty="0" smtClean="0"/>
              <a:t>: “</a:t>
            </a:r>
            <a:r>
              <a:rPr lang="it-IT" i="1" dirty="0" smtClean="0"/>
              <a:t>Per gli elementi di legno massiccio, su ogni fornitura, dovrà essere eseguita obbligatoriamente una </a:t>
            </a:r>
            <a:r>
              <a:rPr lang="it-IT" b="1" i="1" dirty="0" smtClean="0"/>
              <a:t>classificazione visuale in cantiere su almeno il cinque per cento</a:t>
            </a:r>
            <a:r>
              <a:rPr lang="it-IT" i="1" dirty="0" smtClean="0"/>
              <a:t> degli elementi costituenti il lotto di fornitura, da confrontare con la classificazione effettuata nello stabilimento</a:t>
            </a:r>
            <a:r>
              <a:rPr lang="it-IT" dirty="0" smtClean="0"/>
              <a:t>“.</a:t>
            </a:r>
          </a:p>
          <a:p>
            <a:r>
              <a:rPr lang="it-IT" b="1" dirty="0" smtClean="0"/>
              <a:t>Incollato</a:t>
            </a:r>
            <a:r>
              <a:rPr lang="it-IT" dirty="0" smtClean="0"/>
              <a:t>: “</a:t>
            </a:r>
            <a:r>
              <a:rPr lang="it-IT" i="1" dirty="0" smtClean="0"/>
              <a:t>Per gli elementi di legno lamellare dovrà essere </a:t>
            </a:r>
            <a:r>
              <a:rPr lang="it-IT" b="1" i="1" dirty="0" smtClean="0"/>
              <a:t>acquisita la documentazione relativa alla classificazione delle tavole e alle prove meccaniche distruttive svolte obbligatoriamente nello stabilimento di produzione relativamente allo specifico lotto della fornitura in cantiere</a:t>
            </a:r>
            <a:r>
              <a:rPr lang="it-IT" i="1" dirty="0" smtClean="0"/>
              <a:t> (prove a rottura sul giunto a pettine e prove di taglio e/o </a:t>
            </a:r>
            <a:r>
              <a:rPr lang="it-IT" i="1" dirty="0" err="1" smtClean="0"/>
              <a:t>delaminazione</a:t>
            </a:r>
            <a:r>
              <a:rPr lang="it-IT" i="1" dirty="0" smtClean="0"/>
              <a:t> sui piani di incollaggio). Inoltre, su </a:t>
            </a:r>
            <a:r>
              <a:rPr lang="it-IT" b="1" i="1" dirty="0" smtClean="0"/>
              <a:t>almeno il 5% del materiale pervenuto in cantiere</a:t>
            </a:r>
            <a:r>
              <a:rPr lang="it-IT" i="1" dirty="0" smtClean="0"/>
              <a:t>, </a:t>
            </a:r>
            <a:r>
              <a:rPr lang="it-IT" b="1" i="1" dirty="0" smtClean="0"/>
              <a:t>deve essere eseguito il controllo della disposizione delle lamelle nella sezione trasversale e la verifica della distanza minima tra giunto e nodo, secondo le disposizioni della UNI EN 14080</a:t>
            </a:r>
            <a:r>
              <a:rPr lang="it-IT" dirty="0" smtClean="0"/>
              <a:t>“</a:t>
            </a:r>
          </a:p>
          <a:p>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b="1" dirty="0" smtClean="0"/>
              <a:t>Collegamenti meccanici</a:t>
            </a:r>
            <a:r>
              <a:rPr lang="it-IT" dirty="0" smtClean="0"/>
              <a:t>: “</a:t>
            </a:r>
            <a:r>
              <a:rPr lang="it-IT" i="1" dirty="0" smtClean="0"/>
              <a:t>Per gli elementi meccanici di collegamento di cui al § 11.7.8, in fase di accettazione in cantiere, il Direttore dei lavori </a:t>
            </a:r>
            <a:r>
              <a:rPr lang="it-IT" b="1" i="1" dirty="0" smtClean="0"/>
              <a:t>verifica la prevista documentazione di qualificazione</a:t>
            </a:r>
            <a:r>
              <a:rPr lang="it-IT" i="1" dirty="0" smtClean="0"/>
              <a:t>, la corrispondenza dimensionale, geometrica e prestazionale a quanto previsto in progetto, ed </a:t>
            </a:r>
            <a:r>
              <a:rPr lang="it-IT" b="1" i="1" dirty="0" smtClean="0"/>
              <a:t>acquisisce i risultati delle prove meccaniche previste nelle procedure di controllo di produzione in fabbrica</a:t>
            </a:r>
            <a:r>
              <a:rPr lang="it-IT" i="1" dirty="0" smtClean="0"/>
              <a:t>. Il Direttore dei lavori effettua, altresì, prove meccaniche di accettazione in ragione della criticità, della differenziazione e numerosità degli elementi di collegamento</a:t>
            </a:r>
            <a:r>
              <a:rPr lang="it-IT" dirty="0" smtClean="0"/>
              <a:t>“.</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60419" name="Picture 3"/>
          <p:cNvPicPr>
            <a:picLocks noGrp="1" noChangeAspect="1" noChangeArrowheads="1"/>
          </p:cNvPicPr>
          <p:nvPr>
            <p:ph sz="quarter" idx="1"/>
          </p:nvPr>
        </p:nvPicPr>
        <p:blipFill>
          <a:blip r:embed="rId2" cstate="print"/>
          <a:srcRect/>
          <a:stretch>
            <a:fillRect/>
          </a:stretch>
        </p:blipFill>
        <p:spPr bwMode="auto">
          <a:xfrm>
            <a:off x="1187625" y="1527175"/>
            <a:ext cx="7128792" cy="4572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2466" name="Picture 2"/>
          <p:cNvPicPr>
            <a:picLocks noGrp="1" noChangeAspect="1" noChangeArrowheads="1"/>
          </p:cNvPicPr>
          <p:nvPr>
            <p:ph sz="quarter" idx="1"/>
          </p:nvPr>
        </p:nvPicPr>
        <p:blipFill>
          <a:blip r:embed="rId2" cstate="print"/>
          <a:srcRect/>
          <a:stretch>
            <a:fillRect/>
          </a:stretch>
        </p:blipFill>
        <p:spPr bwMode="auto">
          <a:xfrm>
            <a:off x="301625" y="1553852"/>
            <a:ext cx="8504238" cy="451864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lstStyle/>
          <a:p>
            <a:r>
              <a:rPr lang="it-IT" dirty="0" smtClean="0"/>
              <a:t>NTC 2008  -  NTC 2018</a:t>
            </a:r>
            <a:endParaRPr lang="it-IT" dirty="0"/>
          </a:p>
        </p:txBody>
      </p:sp>
      <p:pic>
        <p:nvPicPr>
          <p:cNvPr id="14" name="Segnaposto contenuto 13" descr="https://www.restauroeconservazione.info/wp-content/uploads/2017/02/restauroeconservazione-cordoli-in-camento-armato.jpg"/>
          <p:cNvPicPr>
            <a:picLocks noGrp="1"/>
          </p:cNvPicPr>
          <p:nvPr>
            <p:ph sz="half" idx="1"/>
          </p:nvPr>
        </p:nvPicPr>
        <p:blipFill>
          <a:blip r:embed="rId2" cstate="print"/>
          <a:srcRect/>
          <a:stretch>
            <a:fillRect/>
          </a:stretch>
        </p:blipFill>
        <p:spPr bwMode="auto">
          <a:xfrm>
            <a:off x="251520" y="1772816"/>
            <a:ext cx="4038600" cy="3948435"/>
          </a:xfrm>
          <a:prstGeom prst="rect">
            <a:avLst/>
          </a:prstGeom>
          <a:noFill/>
          <a:ln w="9525">
            <a:noFill/>
            <a:miter lim="800000"/>
            <a:headEnd/>
            <a:tailEnd/>
          </a:ln>
        </p:spPr>
      </p:pic>
      <p:pic>
        <p:nvPicPr>
          <p:cNvPr id="15" name="Segnaposto contenuto 14" descr="portale opening"/>
          <p:cNvPicPr>
            <a:picLocks noGrp="1"/>
          </p:cNvPicPr>
          <p:nvPr>
            <p:ph sz="half" idx="2"/>
          </p:nvPr>
        </p:nvPicPr>
        <p:blipFill>
          <a:blip r:embed="rId3" cstate="print"/>
          <a:srcRect/>
          <a:stretch>
            <a:fillRect/>
          </a:stretch>
        </p:blipFill>
        <p:spPr bwMode="auto">
          <a:xfrm>
            <a:off x="4800600" y="2365117"/>
            <a:ext cx="4038600" cy="336813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4" name="Segnaposto contenuto 3" descr="Risultati immagini per cordoli in muratura"/>
          <p:cNvPicPr>
            <a:picLocks noGrp="1"/>
          </p:cNvPicPr>
          <p:nvPr>
            <p:ph sz="quarter" idx="1"/>
          </p:nvPr>
        </p:nvPicPr>
        <p:blipFill>
          <a:blip r:embed="rId2" cstate="print"/>
          <a:srcRect/>
          <a:stretch>
            <a:fillRect/>
          </a:stretch>
        </p:blipFill>
        <p:spPr bwMode="auto">
          <a:xfrm>
            <a:off x="1724819" y="2417762"/>
            <a:ext cx="5657850" cy="2790825"/>
          </a:xfrm>
          <a:prstGeom prst="rect">
            <a:avLst/>
          </a:prstGeom>
          <a:noFill/>
          <a:ln w="9525">
            <a:noFill/>
            <a:miter lim="800000"/>
            <a:headEnd/>
            <a:tailEnd/>
          </a:ln>
        </p:spPr>
      </p:pic>
      <p:pic>
        <p:nvPicPr>
          <p:cNvPr id="5" name="Immagine 4" descr="Immagine correlata"/>
          <p:cNvPicPr/>
          <p:nvPr/>
        </p:nvPicPr>
        <p:blipFill>
          <a:blip r:embed="rId3" cstate="print"/>
          <a:srcRect/>
          <a:stretch>
            <a:fillRect/>
          </a:stretch>
        </p:blipFill>
        <p:spPr bwMode="auto">
          <a:xfrm>
            <a:off x="971600" y="1571624"/>
            <a:ext cx="7272808" cy="452167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sultati immagini per cordoli in muratura"/>
          <p:cNvPicPr>
            <a:picLocks noGrp="1"/>
          </p:cNvPicPr>
          <p:nvPr>
            <p:ph sz="quarter" idx="1"/>
          </p:nvPr>
        </p:nvPicPr>
        <p:blipFill>
          <a:blip r:embed="rId2" cstate="print"/>
          <a:srcRect/>
          <a:stretch>
            <a:fillRect/>
          </a:stretch>
        </p:blipFill>
        <p:spPr bwMode="auto">
          <a:xfrm>
            <a:off x="971600" y="1772816"/>
            <a:ext cx="7128792" cy="403244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4" name="Segnaposto contenuto 3" descr="Immagine correlata"/>
          <p:cNvPicPr>
            <a:picLocks noGrp="1"/>
          </p:cNvPicPr>
          <p:nvPr>
            <p:ph sz="quarter" idx="1"/>
          </p:nvPr>
        </p:nvPicPr>
        <p:blipFill>
          <a:blip r:embed="rId2" cstate="print"/>
          <a:srcRect/>
          <a:stretch>
            <a:fillRect/>
          </a:stretch>
        </p:blipFill>
        <p:spPr bwMode="auto">
          <a:xfrm>
            <a:off x="1117731" y="1527175"/>
            <a:ext cx="6872025" cy="4572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4" name="Segnaposto contenuto 3" descr="Immagine correlata"/>
          <p:cNvPicPr>
            <a:picLocks noGrp="1"/>
          </p:cNvPicPr>
          <p:nvPr>
            <p:ph sz="quarter" idx="1"/>
          </p:nvPr>
        </p:nvPicPr>
        <p:blipFill>
          <a:blip r:embed="rId2" cstate="print"/>
          <a:srcRect/>
          <a:stretch>
            <a:fillRect/>
          </a:stretch>
        </p:blipFill>
        <p:spPr bwMode="auto">
          <a:xfrm>
            <a:off x="611560" y="1700808"/>
            <a:ext cx="7992888" cy="43924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lnSpcReduction="10000"/>
          </a:bodyPr>
          <a:lstStyle/>
          <a:p>
            <a:pPr lvl="0" algn="just"/>
            <a:r>
              <a:rPr lang="it-IT" sz="2400" dirty="0" smtClean="0"/>
              <a:t>- la classificazione degli interventi è la medesima </a:t>
            </a:r>
            <a:r>
              <a:rPr lang="it-IT" sz="2400" dirty="0" smtClean="0"/>
              <a:t>delle precedenti Norme, </a:t>
            </a:r>
          </a:p>
          <a:p>
            <a:pPr lvl="0" algn="just"/>
            <a:r>
              <a:rPr lang="it-IT" sz="2400" b="1" dirty="0" smtClean="0">
                <a:solidFill>
                  <a:srgbClr val="FF0000"/>
                </a:solidFill>
              </a:rPr>
              <a:t>Interventi </a:t>
            </a:r>
            <a:r>
              <a:rPr lang="it-IT" sz="2400" b="1" dirty="0" smtClean="0">
                <a:solidFill>
                  <a:srgbClr val="FF0000"/>
                </a:solidFill>
              </a:rPr>
              <a:t>di riparazione o </a:t>
            </a:r>
            <a:r>
              <a:rPr lang="it-IT" sz="2400" b="1" dirty="0" smtClean="0">
                <a:solidFill>
                  <a:srgbClr val="FF0000"/>
                </a:solidFill>
              </a:rPr>
              <a:t>locali  </a:t>
            </a:r>
            <a:r>
              <a:rPr lang="it-IT" sz="2400" dirty="0" smtClean="0"/>
              <a:t>per i quali non sono necessari la nomina del Collaudatore e del deposito del relativo Certificato di Collaudo</a:t>
            </a:r>
          </a:p>
          <a:p>
            <a:pPr algn="just"/>
            <a:r>
              <a:rPr lang="it-IT" sz="2400" dirty="0" smtClean="0"/>
              <a:t>Per </a:t>
            </a:r>
            <a:r>
              <a:rPr lang="it-IT" sz="2400" dirty="0" smtClean="0"/>
              <a:t>le riparazioni o interventi locali la nuova normativa prescrive che </a:t>
            </a:r>
            <a:r>
              <a:rPr lang="it-IT" sz="2400" b="1" dirty="0" smtClean="0"/>
              <a:t>l’intervento non comporti una riduzione dei livelli di sicurezza </a:t>
            </a:r>
            <a:r>
              <a:rPr lang="it-IT" sz="2400" dirty="0" smtClean="0"/>
              <a:t>preesistenti; la precedente normativa del 2008 richiedeva invece un miglioramento dei livelli di sicurezza in caso di intervento locale o di </a:t>
            </a:r>
            <a:r>
              <a:rPr lang="it-IT" sz="2400" dirty="0" err="1" smtClean="0"/>
              <a:t>riparazione…………</a:t>
            </a:r>
            <a:r>
              <a:rPr lang="it-IT" sz="2400" dirty="0" smtClean="0"/>
              <a:t>.</a:t>
            </a:r>
            <a:r>
              <a:rPr lang="it-IT" sz="2400" b="1" dirty="0" smtClean="0">
                <a:solidFill>
                  <a:srgbClr val="FF0000"/>
                </a:solidFill>
              </a:rPr>
              <a:t>Attenzione alla somma degli interventi locali ed alla loro collocazione</a:t>
            </a:r>
            <a:r>
              <a:rPr lang="it-IT" sz="2400" dirty="0" smtClean="0"/>
              <a:t> </a:t>
            </a:r>
            <a:endParaRPr lang="it-IT" sz="2400" dirty="0" smtClean="0"/>
          </a:p>
          <a:p>
            <a:pPr lvl="0" algn="just"/>
            <a:endParaRPr lang="it-IT" sz="2400" dirty="0" smtClean="0"/>
          </a:p>
          <a:p>
            <a:pPr lvl="0" algn="just"/>
            <a:endParaRPr lang="it-IT" sz="2400" dirty="0" smtClean="0"/>
          </a:p>
          <a:p>
            <a:pPr lvl="0" algn="just"/>
            <a:endParaRPr lang="it-IT" sz="2400" dirty="0" smtClean="0"/>
          </a:p>
          <a:p>
            <a:pPr lvl="0" algn="just"/>
            <a:endParaRPr lang="it-IT" sz="2400" dirty="0" smtClean="0"/>
          </a:p>
          <a:p>
            <a:pPr lvl="0" algn="just"/>
            <a:endParaRPr lang="it-IT" sz="2400" dirty="0" smtClean="0"/>
          </a:p>
          <a:p>
            <a:pPr lvl="0" algn="just"/>
            <a:endParaRPr lang="it-IT" sz="24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sultati immagini per cordoli in muratura"/>
          <p:cNvPicPr>
            <a:picLocks noGrp="1"/>
          </p:cNvPicPr>
          <p:nvPr>
            <p:ph sz="quarter" idx="1"/>
          </p:nvPr>
        </p:nvPicPr>
        <p:blipFill>
          <a:blip r:embed="rId2" cstate="print"/>
          <a:srcRect/>
          <a:stretch>
            <a:fillRect/>
          </a:stretch>
        </p:blipFill>
        <p:spPr bwMode="auto">
          <a:xfrm>
            <a:off x="1691680" y="1628800"/>
            <a:ext cx="6048672" cy="424847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lstStyle/>
          <a:p>
            <a:endParaRPr lang="it-IT" dirty="0"/>
          </a:p>
        </p:txBody>
      </p:sp>
      <p:pic>
        <p:nvPicPr>
          <p:cNvPr id="4" name="Immagine 3" descr="Immagine correlata"/>
          <p:cNvPicPr/>
          <p:nvPr/>
        </p:nvPicPr>
        <p:blipFill>
          <a:blip r:embed="rId2" cstate="print"/>
          <a:srcRect/>
          <a:stretch>
            <a:fillRect/>
          </a:stretch>
        </p:blipFill>
        <p:spPr bwMode="auto">
          <a:xfrm>
            <a:off x="611560" y="1556792"/>
            <a:ext cx="7488832" cy="468052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4" name="Segnaposto contenuto 3" descr="Risultati immagini per cordoli in muratura"/>
          <p:cNvPicPr>
            <a:picLocks noGrp="1"/>
          </p:cNvPicPr>
          <p:nvPr>
            <p:ph sz="quarter" idx="1"/>
          </p:nvPr>
        </p:nvPicPr>
        <p:blipFill>
          <a:blip r:embed="rId2" cstate="print"/>
          <a:srcRect/>
          <a:stretch>
            <a:fillRect/>
          </a:stretch>
        </p:blipFill>
        <p:spPr bwMode="auto">
          <a:xfrm>
            <a:off x="1403648" y="1916832"/>
            <a:ext cx="6408712" cy="396043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4" name="Segnaposto contenuto 3" descr="Immagine correlata"/>
          <p:cNvPicPr>
            <a:picLocks noGrp="1"/>
          </p:cNvPicPr>
          <p:nvPr>
            <p:ph sz="quarter" idx="1"/>
          </p:nvPr>
        </p:nvPicPr>
        <p:blipFill>
          <a:blip r:embed="rId2" cstate="print"/>
          <a:srcRect/>
          <a:stretch>
            <a:fillRect/>
          </a:stretch>
        </p:blipFill>
        <p:spPr bwMode="auto">
          <a:xfrm>
            <a:off x="1547664" y="1700808"/>
            <a:ext cx="5976664" cy="424847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63490" name="Picture 2"/>
          <p:cNvPicPr>
            <a:picLocks noGrp="1" noChangeAspect="1" noChangeArrowheads="1"/>
          </p:cNvPicPr>
          <p:nvPr>
            <p:ph sz="quarter" idx="1"/>
          </p:nvPr>
        </p:nvPicPr>
        <p:blipFill>
          <a:blip r:embed="rId2" cstate="print"/>
          <a:srcRect/>
          <a:stretch>
            <a:fillRect/>
          </a:stretch>
        </p:blipFill>
        <p:spPr bwMode="auto">
          <a:xfrm>
            <a:off x="755576" y="1527174"/>
            <a:ext cx="7560840" cy="497161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65538" name="Picture 2"/>
          <p:cNvPicPr>
            <a:picLocks noGrp="1" noChangeAspect="1" noChangeArrowheads="1"/>
          </p:cNvPicPr>
          <p:nvPr>
            <p:ph sz="quarter" idx="1"/>
          </p:nvPr>
        </p:nvPicPr>
        <p:blipFill>
          <a:blip r:embed="rId2" cstate="print"/>
          <a:srcRect/>
          <a:stretch>
            <a:fillRect/>
          </a:stretch>
        </p:blipFill>
        <p:spPr bwMode="auto">
          <a:xfrm>
            <a:off x="2051720" y="1556792"/>
            <a:ext cx="5112568" cy="48604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64514" name="Picture 2"/>
          <p:cNvPicPr>
            <a:picLocks noGrp="1" noChangeAspect="1" noChangeArrowheads="1"/>
          </p:cNvPicPr>
          <p:nvPr>
            <p:ph sz="quarter" idx="1"/>
          </p:nvPr>
        </p:nvPicPr>
        <p:blipFill>
          <a:blip r:embed="rId2" cstate="print"/>
          <a:srcRect/>
          <a:stretch>
            <a:fillRect/>
          </a:stretch>
        </p:blipFill>
        <p:spPr bwMode="auto">
          <a:xfrm>
            <a:off x="1058069" y="1784350"/>
            <a:ext cx="6991350" cy="40576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5" name="Segnaposto contenuto 4" descr="Risultati immagini per cordoli in muratura"/>
          <p:cNvPicPr>
            <a:picLocks noGrp="1"/>
          </p:cNvPicPr>
          <p:nvPr>
            <p:ph sz="half" idx="1"/>
          </p:nvPr>
        </p:nvPicPr>
        <p:blipFill>
          <a:blip r:embed="rId2" cstate="print"/>
          <a:srcRect/>
          <a:stretch>
            <a:fillRect/>
          </a:stretch>
        </p:blipFill>
        <p:spPr bwMode="auto">
          <a:xfrm>
            <a:off x="611561" y="1700808"/>
            <a:ext cx="3384376" cy="4248472"/>
          </a:xfrm>
          <a:prstGeom prst="rect">
            <a:avLst/>
          </a:prstGeom>
          <a:noFill/>
          <a:ln w="9525">
            <a:noFill/>
            <a:miter lim="800000"/>
            <a:headEnd/>
            <a:tailEnd/>
          </a:ln>
        </p:spPr>
      </p:pic>
      <p:pic>
        <p:nvPicPr>
          <p:cNvPr id="6" name="Segnaposto contenuto 5" descr="Risultati immagini per cordoli in muratura"/>
          <p:cNvPicPr>
            <a:picLocks noGrp="1"/>
          </p:cNvPicPr>
          <p:nvPr>
            <p:ph sz="half" idx="2"/>
          </p:nvPr>
        </p:nvPicPr>
        <p:blipFill>
          <a:blip r:embed="rId3" cstate="print"/>
          <a:srcRect/>
          <a:stretch>
            <a:fillRect/>
          </a:stretch>
        </p:blipFill>
        <p:spPr bwMode="auto">
          <a:xfrm>
            <a:off x="4932040" y="1916832"/>
            <a:ext cx="3672408" cy="4104456"/>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5" name="Segnaposto contenuto 4" descr="Risultati immagini per cordoli in muratura"/>
          <p:cNvPicPr>
            <a:picLocks noGrp="1"/>
          </p:cNvPicPr>
          <p:nvPr>
            <p:ph sz="half" idx="1"/>
          </p:nvPr>
        </p:nvPicPr>
        <p:blipFill>
          <a:blip r:embed="rId2" cstate="print"/>
          <a:srcRect/>
          <a:stretch>
            <a:fillRect/>
          </a:stretch>
        </p:blipFill>
        <p:spPr bwMode="auto">
          <a:xfrm>
            <a:off x="301625" y="1772816"/>
            <a:ext cx="4038600" cy="4104456"/>
          </a:xfrm>
          <a:prstGeom prst="rect">
            <a:avLst/>
          </a:prstGeom>
          <a:noFill/>
          <a:ln w="9525">
            <a:noFill/>
            <a:miter lim="800000"/>
            <a:headEnd/>
            <a:tailEnd/>
          </a:ln>
        </p:spPr>
      </p:pic>
      <p:pic>
        <p:nvPicPr>
          <p:cNvPr id="6" name="Segnaposto contenuto 5" descr="Risultati immagini per cordoli in muratura"/>
          <p:cNvPicPr>
            <a:picLocks noGrp="1"/>
          </p:cNvPicPr>
          <p:nvPr>
            <p:ph sz="half" idx="2"/>
          </p:nvPr>
        </p:nvPicPr>
        <p:blipFill>
          <a:blip r:embed="rId3" cstate="print"/>
          <a:srcRect/>
          <a:stretch>
            <a:fillRect/>
          </a:stretch>
        </p:blipFill>
        <p:spPr bwMode="auto">
          <a:xfrm>
            <a:off x="4860032" y="1916832"/>
            <a:ext cx="3744416" cy="41044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lvl="0" algn="just"/>
            <a:r>
              <a:rPr lang="it-IT" b="1" dirty="0" smtClean="0">
                <a:solidFill>
                  <a:srgbClr val="FF0000"/>
                </a:solidFill>
              </a:rPr>
              <a:t>Interventi di miglioramento</a:t>
            </a:r>
          </a:p>
          <a:p>
            <a:pPr lvl="0" algn="just"/>
            <a:r>
              <a:rPr lang="it-IT" b="1" dirty="0" smtClean="0">
                <a:solidFill>
                  <a:srgbClr val="FF0000"/>
                </a:solidFill>
              </a:rPr>
              <a:t>Interventi di adeguamento</a:t>
            </a:r>
          </a:p>
          <a:p>
            <a:pPr algn="just"/>
            <a:r>
              <a:rPr lang="it-IT" dirty="0" smtClean="0"/>
              <a:t>Per essi sono necessari la ambedue gli adempimenti esclusi, dalla prima tipologia d’intervento </a:t>
            </a:r>
            <a:r>
              <a:rPr lang="it-IT" b="1" dirty="0" smtClean="0"/>
              <a:t>oltre alla </a:t>
            </a:r>
            <a:r>
              <a:rPr lang="it-IT" b="1" dirty="0" smtClean="0"/>
              <a:t>all’analisi attraverso idoneo ed adeguato </a:t>
            </a:r>
            <a:r>
              <a:rPr lang="it-IT" b="1" dirty="0" smtClean="0"/>
              <a:t>modello matematico dell’oggetto d’intervento per le verifiche dei cinematismi di </a:t>
            </a:r>
            <a:r>
              <a:rPr lang="it-IT" b="1" dirty="0" smtClean="0"/>
              <a:t>collasso secondo i vari stati limite da verificare in relazione alla classe dell’edificio</a:t>
            </a:r>
            <a:endParaRPr lang="it-IT" b="1" dirty="0" smtClean="0"/>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pic>
        <p:nvPicPr>
          <p:cNvPr id="4" name="Segnaposto contenuto 3" descr="ntc-1-1280x667.jpg"/>
          <p:cNvPicPr>
            <a:picLocks noGrp="1"/>
          </p:cNvPicPr>
          <p:nvPr>
            <p:ph sz="quarter" idx="1"/>
          </p:nvPr>
        </p:nvPicPr>
        <p:blipFill>
          <a:blip r:embed="rId2" cstate="print"/>
          <a:srcRect/>
          <a:stretch>
            <a:fillRect/>
          </a:stretch>
        </p:blipFill>
        <p:spPr bwMode="auto">
          <a:xfrm>
            <a:off x="301625" y="1597422"/>
            <a:ext cx="8504238" cy="4431505"/>
          </a:xfrm>
          <a:prstGeom prst="rect">
            <a:avLst/>
          </a:prstGeom>
          <a:noFill/>
          <a:ln w="9525">
            <a:noFill/>
            <a:miter lim="800000"/>
            <a:headEnd/>
            <a:tailEnd/>
          </a:ln>
        </p:spPr>
      </p:pic>
      <p:sp>
        <p:nvSpPr>
          <p:cNvPr id="7" name="CasellaDiTesto 6"/>
          <p:cNvSpPr txBox="1"/>
          <p:nvPr/>
        </p:nvSpPr>
        <p:spPr>
          <a:xfrm>
            <a:off x="611560" y="2060848"/>
            <a:ext cx="8108310" cy="3477875"/>
          </a:xfrm>
          <a:prstGeom prst="rect">
            <a:avLst/>
          </a:prstGeom>
          <a:noFill/>
        </p:spPr>
        <p:txBody>
          <a:bodyPr wrap="none" rtlCol="0">
            <a:spAutoFit/>
          </a:bodyPr>
          <a:lstStyle/>
          <a:p>
            <a:r>
              <a:rPr lang="it-IT" sz="2200" dirty="0" smtClean="0"/>
              <a:t>CAPITOLO VIII  COSTRUZIONI ESISTENTI IN MURATURA</a:t>
            </a:r>
            <a:endParaRPr lang="it-IT" sz="2200" dirty="0"/>
          </a:p>
          <a:p>
            <a:r>
              <a:rPr lang="it-IT" dirty="0" smtClean="0"/>
              <a:t>Ecco </a:t>
            </a:r>
            <a:r>
              <a:rPr lang="it-IT" dirty="0"/>
              <a:t>cosa cambia per l’analisi di vulnerabilità </a:t>
            </a:r>
            <a:r>
              <a:rPr lang="it-IT" dirty="0" smtClean="0"/>
              <a:t>sismica </a:t>
            </a:r>
            <a:r>
              <a:rPr lang="it-IT" dirty="0"/>
              <a:t>delle strutture esistenti </a:t>
            </a:r>
            <a:endParaRPr lang="it-IT" dirty="0" smtClean="0"/>
          </a:p>
          <a:p>
            <a:r>
              <a:rPr lang="it-IT" dirty="0" smtClean="0"/>
              <a:t>per  </a:t>
            </a:r>
            <a:r>
              <a:rPr lang="it-IT" dirty="0" smtClean="0"/>
              <a:t>ciascuna tipologia di </a:t>
            </a:r>
            <a:r>
              <a:rPr lang="it-IT" dirty="0" smtClean="0"/>
              <a:t>intervento </a:t>
            </a:r>
            <a:r>
              <a:rPr lang="it-IT" dirty="0"/>
              <a:t>previsto </a:t>
            </a:r>
            <a:r>
              <a:rPr lang="it-IT" dirty="0" smtClean="0"/>
              <a:t> </a:t>
            </a:r>
          </a:p>
          <a:p>
            <a:r>
              <a:rPr lang="it-IT" dirty="0" smtClean="0"/>
              <a:t>dalla </a:t>
            </a:r>
            <a:r>
              <a:rPr lang="it-IT" dirty="0"/>
              <a:t>normativa tecnica </a:t>
            </a:r>
            <a:r>
              <a:rPr lang="it-IT" dirty="0" smtClean="0"/>
              <a:t>con </a:t>
            </a:r>
            <a:r>
              <a:rPr lang="it-IT" dirty="0"/>
              <a:t>un </a:t>
            </a:r>
            <a:r>
              <a:rPr lang="it-IT" dirty="0" smtClean="0"/>
              <a:t>accenno </a:t>
            </a:r>
          </a:p>
          <a:p>
            <a:r>
              <a:rPr lang="it-IT" dirty="0" smtClean="0"/>
              <a:t>all’introduzione del   coefficiente </a:t>
            </a:r>
            <a:r>
              <a:rPr lang="it-IT" b="1" dirty="0" smtClean="0"/>
              <a:t> ζ</a:t>
            </a:r>
            <a:r>
              <a:rPr lang="it-IT" b="1" baseline="-25000" dirty="0" smtClean="0"/>
              <a:t>E</a:t>
            </a:r>
            <a:r>
              <a:rPr lang="it-IT" dirty="0" smtClean="0"/>
              <a:t> </a:t>
            </a:r>
            <a:endParaRPr lang="it-IT" dirty="0"/>
          </a:p>
          <a:p>
            <a:endParaRPr lang="it-IT" dirty="0" smtClean="0"/>
          </a:p>
          <a:p>
            <a:r>
              <a:rPr lang="it-IT" dirty="0" smtClean="0"/>
              <a:t>Ciascuna </a:t>
            </a:r>
            <a:r>
              <a:rPr lang="it-IT" dirty="0"/>
              <a:t>tipologia di intervento </a:t>
            </a:r>
            <a:r>
              <a:rPr lang="it-IT" dirty="0" smtClean="0"/>
              <a:t> ha</a:t>
            </a:r>
          </a:p>
          <a:p>
            <a:r>
              <a:rPr lang="it-IT" dirty="0" smtClean="0"/>
              <a:t>valori minimi che può assumere il </a:t>
            </a:r>
          </a:p>
          <a:p>
            <a:r>
              <a:rPr lang="it-IT" dirty="0" smtClean="0"/>
              <a:t>coefficiente </a:t>
            </a:r>
            <a:r>
              <a:rPr lang="it-IT" b="1" dirty="0" smtClean="0"/>
              <a:t>ζ</a:t>
            </a:r>
            <a:r>
              <a:rPr lang="it-IT" b="1" baseline="-25000" dirty="0" smtClean="0"/>
              <a:t>E</a:t>
            </a:r>
            <a:r>
              <a:rPr lang="it-IT" dirty="0" smtClean="0"/>
              <a:t> </a:t>
            </a:r>
            <a:r>
              <a:rPr lang="it-IT" dirty="0" smtClean="0"/>
              <a:t>ai </a:t>
            </a:r>
            <a:r>
              <a:rPr lang="it-IT" dirty="0"/>
              <a:t>sensi della nuova </a:t>
            </a:r>
            <a:endParaRPr lang="it-IT" dirty="0" smtClean="0"/>
          </a:p>
          <a:p>
            <a:r>
              <a:rPr lang="it-IT" dirty="0" smtClean="0"/>
              <a:t>Normativa</a:t>
            </a:r>
            <a:r>
              <a:rPr lang="it-IT" dirty="0"/>
              <a:t>.</a:t>
            </a:r>
          </a:p>
          <a:p>
            <a:endParaRPr lang="it-IT" dirty="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lnSpcReduction="10000"/>
          </a:bodyPr>
          <a:lstStyle/>
          <a:p>
            <a:pPr algn="just"/>
            <a:r>
              <a:rPr lang="it-IT" b="1" dirty="0" smtClean="0"/>
              <a:t>L’introduzione del coefficiente ζ</a:t>
            </a:r>
            <a:r>
              <a:rPr lang="it-IT" b="1" baseline="-25000" dirty="0" smtClean="0"/>
              <a:t>E</a:t>
            </a:r>
            <a:endParaRPr lang="it-IT" dirty="0" smtClean="0"/>
          </a:p>
          <a:p>
            <a:pPr algn="just"/>
            <a:r>
              <a:rPr lang="it-IT" dirty="0" smtClean="0"/>
              <a:t>Una delle principali novità riguarda l’introduzione del </a:t>
            </a:r>
            <a:r>
              <a:rPr lang="it-IT" b="1" dirty="0" smtClean="0"/>
              <a:t>coefficiente ζ</a:t>
            </a:r>
            <a:r>
              <a:rPr lang="it-IT" b="1" baseline="-25000" dirty="0" smtClean="0"/>
              <a:t>E</a:t>
            </a:r>
            <a:r>
              <a:rPr lang="it-IT" dirty="0" smtClean="0"/>
              <a:t> per valutare la vulnerabilità sismica di una struttura esistente</a:t>
            </a:r>
            <a:r>
              <a:rPr lang="it-IT" dirty="0" smtClean="0"/>
              <a:t>.</a:t>
            </a:r>
          </a:p>
          <a:p>
            <a:pPr algn="just"/>
            <a:endParaRPr lang="it-IT" dirty="0" smtClean="0"/>
          </a:p>
          <a:p>
            <a:pPr algn="just"/>
            <a:endParaRPr lang="it-IT" dirty="0" smtClean="0"/>
          </a:p>
          <a:p>
            <a:pPr algn="just"/>
            <a:r>
              <a:rPr lang="it-IT" dirty="0" smtClean="0"/>
              <a:t>Il </a:t>
            </a:r>
            <a:r>
              <a:rPr lang="it-IT" dirty="0" smtClean="0"/>
              <a:t>coefficiente ζ</a:t>
            </a:r>
            <a:r>
              <a:rPr lang="it-IT" baseline="-25000" dirty="0" smtClean="0"/>
              <a:t>E</a:t>
            </a:r>
            <a:r>
              <a:rPr lang="it-IT" dirty="0" smtClean="0"/>
              <a:t> è dato dal rapporto fra l’azione sismica </a:t>
            </a:r>
            <a:r>
              <a:rPr lang="it-IT" dirty="0" smtClean="0"/>
              <a:t>massima sopportabile dalla struttura (la</a:t>
            </a:r>
            <a:r>
              <a:rPr lang="it-IT" dirty="0" smtClean="0"/>
              <a:t> </a:t>
            </a:r>
            <a:r>
              <a:rPr lang="it-IT" b="1" dirty="0" smtClean="0"/>
              <a:t>capacità</a:t>
            </a:r>
            <a:r>
              <a:rPr lang="it-IT" dirty="0" smtClean="0"/>
              <a:t> della struttura) e l’azione sismica di progetto che si utilizzerebbe nel caso di una nuova costruzione </a:t>
            </a:r>
            <a:r>
              <a:rPr lang="it-IT" dirty="0" smtClean="0"/>
              <a:t>(la</a:t>
            </a:r>
            <a:r>
              <a:rPr lang="it-IT" dirty="0" smtClean="0"/>
              <a:t> </a:t>
            </a:r>
            <a:r>
              <a:rPr lang="it-IT" b="1" dirty="0" smtClean="0"/>
              <a:t>domanda</a:t>
            </a:r>
            <a:r>
              <a:rPr lang="it-IT" dirty="0" smtClean="0"/>
              <a:t> prevista dalla Normativa).</a:t>
            </a:r>
          </a:p>
          <a:p>
            <a:endParaRPr lang="it-IT" dirty="0"/>
          </a:p>
        </p:txBody>
      </p:sp>
      <p:pic>
        <p:nvPicPr>
          <p:cNvPr id="4" name="Immagine 3" descr="NTC 2018 Nuova nomenclatura per l’indice di rischio sismico"/>
          <p:cNvPicPr/>
          <p:nvPr/>
        </p:nvPicPr>
        <p:blipFill>
          <a:blip r:embed="rId3" cstate="print"/>
          <a:srcRect/>
          <a:stretch>
            <a:fillRect/>
          </a:stretch>
        </p:blipFill>
        <p:spPr bwMode="auto">
          <a:xfrm>
            <a:off x="1636285" y="3140968"/>
            <a:ext cx="5871430" cy="93610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92500" lnSpcReduction="20000"/>
          </a:bodyPr>
          <a:lstStyle/>
          <a:p>
            <a:endParaRPr lang="it-IT" dirty="0" smtClean="0"/>
          </a:p>
          <a:p>
            <a:pPr algn="just"/>
            <a:r>
              <a:rPr lang="it-IT" dirty="0" smtClean="0"/>
              <a:t>Interventi </a:t>
            </a:r>
            <a:r>
              <a:rPr lang="it-IT" dirty="0" smtClean="0"/>
              <a:t>di riparazione o locali</a:t>
            </a:r>
          </a:p>
          <a:p>
            <a:pPr algn="just">
              <a:buNone/>
            </a:pPr>
            <a:endParaRPr lang="it-IT" dirty="0" smtClean="0"/>
          </a:p>
          <a:p>
            <a:pPr algn="just"/>
            <a:r>
              <a:rPr lang="it-IT" dirty="0" smtClean="0"/>
              <a:t>Per le riparazioni o interventi locali su una struttura esistente le NTC 2018 hanno eliminato l’obbligo del </a:t>
            </a:r>
            <a:r>
              <a:rPr lang="it-IT" b="1" dirty="0" smtClean="0"/>
              <a:t>collaudo statico</a:t>
            </a:r>
            <a:r>
              <a:rPr lang="it-IT" dirty="0" smtClean="0"/>
              <a:t>. </a:t>
            </a:r>
            <a:endParaRPr lang="it-IT" dirty="0" smtClean="0"/>
          </a:p>
          <a:p>
            <a:pPr algn="just"/>
            <a:endParaRPr lang="it-IT" dirty="0" smtClean="0"/>
          </a:p>
          <a:p>
            <a:pPr algn="just"/>
            <a:r>
              <a:rPr lang="it-IT" dirty="0" smtClean="0"/>
              <a:t>Per le riparazioni o interventi locali la nuova normativa prescrive che </a:t>
            </a:r>
            <a:r>
              <a:rPr lang="it-IT" b="1" dirty="0" smtClean="0"/>
              <a:t>l’intervento non comporti una riduzione dei livelli di sicurezza </a:t>
            </a:r>
            <a:r>
              <a:rPr lang="it-IT" dirty="0" smtClean="0"/>
              <a:t>preesistenti; la precedente normativa del 2008 richiedeva invece un miglioramento dei livelli di sicurezza in caso di intervento locale o di riparazione.</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NTC 2008  -  NTC 2018</a:t>
            </a:r>
            <a:endParaRPr lang="it-IT" dirty="0"/>
          </a:p>
        </p:txBody>
      </p:sp>
      <p:sp>
        <p:nvSpPr>
          <p:cNvPr id="3" name="Segnaposto contenuto 2"/>
          <p:cNvSpPr>
            <a:spLocks noGrp="1"/>
          </p:cNvSpPr>
          <p:nvPr>
            <p:ph sz="quarter" idx="1"/>
          </p:nvPr>
        </p:nvSpPr>
        <p:spPr/>
        <p:txBody>
          <a:bodyPr>
            <a:normAutofit fontScale="55000" lnSpcReduction="20000"/>
          </a:bodyPr>
          <a:lstStyle/>
          <a:p>
            <a:endParaRPr lang="it-IT" sz="4200" dirty="0" smtClean="0"/>
          </a:p>
          <a:p>
            <a:r>
              <a:rPr lang="it-IT" sz="4200" dirty="0" smtClean="0"/>
              <a:t>Intervento </a:t>
            </a:r>
            <a:r>
              <a:rPr lang="it-IT" sz="4200" dirty="0" smtClean="0"/>
              <a:t>di miglioramento: i valori minimi del coefficiente </a:t>
            </a:r>
            <a:r>
              <a:rPr lang="it-IT" sz="4200" dirty="0" smtClean="0"/>
              <a:t>ζ</a:t>
            </a:r>
            <a:r>
              <a:rPr lang="it-IT" sz="4200" baseline="-25000" dirty="0" smtClean="0"/>
              <a:t>E</a:t>
            </a:r>
          </a:p>
          <a:p>
            <a:endParaRPr lang="it-IT" sz="4200" dirty="0" smtClean="0"/>
          </a:p>
          <a:p>
            <a:r>
              <a:rPr lang="it-IT" sz="4200" dirty="0" smtClean="0"/>
              <a:t>Nella vecchia normativa si classificava come intervento di miglioramento qualsiasi intervento finalizzato ad </a:t>
            </a:r>
            <a:r>
              <a:rPr lang="it-IT" sz="4200" b="1" dirty="0" smtClean="0"/>
              <a:t>accrescere la capacità di resistenza</a:t>
            </a:r>
            <a:r>
              <a:rPr lang="it-IT" sz="4200" dirty="0" smtClean="0"/>
              <a:t> di una struttura</a:t>
            </a:r>
            <a:r>
              <a:rPr lang="it-IT" sz="4200" dirty="0" smtClean="0"/>
              <a:t>.</a:t>
            </a:r>
          </a:p>
          <a:p>
            <a:pPr>
              <a:buNone/>
            </a:pPr>
            <a:r>
              <a:rPr lang="it-IT" sz="4200" dirty="0" smtClean="0"/>
              <a:t> </a:t>
            </a:r>
          </a:p>
          <a:p>
            <a:r>
              <a:rPr lang="it-IT" sz="4200" dirty="0" smtClean="0"/>
              <a:t>Non </a:t>
            </a:r>
            <a:r>
              <a:rPr lang="it-IT" sz="4200" dirty="0" smtClean="0"/>
              <a:t>c’era alcun limite sull’entità dell’incremento di resistenza. Anche un minimo incremento di resistenza faceva ricadere l’intervento nella categoria del miglioramento sismico</a:t>
            </a:r>
            <a:r>
              <a:rPr lang="it-IT" sz="4200" dirty="0" smtClean="0"/>
              <a:t>.</a:t>
            </a:r>
          </a:p>
          <a:p>
            <a:endParaRPr lang="it-IT" sz="4200" dirty="0" smtClean="0"/>
          </a:p>
          <a:p>
            <a:endParaRPr lang="it-IT"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2599</TotalTime>
  <Words>1390</Words>
  <Application>Microsoft Office PowerPoint</Application>
  <PresentationFormat>Presentazione su schermo (4:3)</PresentationFormat>
  <Paragraphs>219</Paragraphs>
  <Slides>48</Slides>
  <Notes>1</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Città</vt:lpstr>
      <vt:lpstr>NTC 2008  -  NTC 2018</vt:lpstr>
      <vt:lpstr>NTC 2008  -  NTC 2018</vt:lpstr>
      <vt:lpstr>NTC 2008  -  NTC 2018</vt:lpstr>
      <vt:lpstr>Diapositiva 4</vt:lpstr>
      <vt:lpstr>Diapositiva 5</vt:lpstr>
      <vt:lpstr>NTC 2008  -  NTC 2018</vt:lpstr>
      <vt:lpstr>Diapositiva 7</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Diapositiva 24</vt:lpstr>
      <vt:lpstr>NTC 2008  -  NTC 2018</vt:lpstr>
      <vt:lpstr>NTC 2008  -  NTC 2018</vt:lpstr>
      <vt:lpstr>NTC 2008  -  NTC 2018</vt:lpstr>
      <vt:lpstr>NTC 2008  -  NTC 2018</vt:lpstr>
      <vt:lpstr>NTC 2008  -  NTC 2018</vt:lpstr>
      <vt:lpstr>NTC 2008  -  NTC 2018</vt:lpstr>
      <vt:lpstr>NTC 2008  -  NTC 2018</vt:lpstr>
      <vt:lpstr>NTC 2008  -  NTC 2018</vt:lpstr>
      <vt:lpstr>NTC 2008  -  NTC 2018</vt:lpstr>
      <vt:lpstr>Diapositiva 34</vt:lpstr>
      <vt:lpstr>NTC 2008  -  NTC 2018</vt:lpstr>
      <vt:lpstr>NTC 2008  -  NTC 2018</vt:lpstr>
      <vt:lpstr>Diapositiva 37</vt:lpstr>
      <vt:lpstr>NTC 2008  -  NTC 2018</vt:lpstr>
      <vt:lpstr>NTC 2008  -  NTC 2018</vt:lpstr>
      <vt:lpstr>Diapositiva 40</vt:lpstr>
      <vt:lpstr>NTC 2008  -  NTC 2018</vt:lpstr>
      <vt:lpstr>NTC 2008  -  NTC 2018</vt:lpstr>
      <vt:lpstr>NTC 2008  -  NTC 2018</vt:lpstr>
      <vt:lpstr>NTC 2008  -  NTC 2018</vt:lpstr>
      <vt:lpstr>NTC 2008  -  NTC 2018</vt:lpstr>
      <vt:lpstr>NTC 2008  -  NTC 2018</vt:lpstr>
      <vt:lpstr>NTC 2008  -  NTC 2018</vt:lpstr>
      <vt:lpstr>NTC 2008  -  NTC 2018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NTC 2008  -  NTC 2018</dc:title>
  <dc:creator>Marco</dc:creator>
  <cp:lastModifiedBy>Marco</cp:lastModifiedBy>
  <cp:revision>5</cp:revision>
  <dcterms:created xsi:type="dcterms:W3CDTF">2018-05-05T19:39:08Z</dcterms:created>
  <dcterms:modified xsi:type="dcterms:W3CDTF">2018-05-07T14:58:23Z</dcterms:modified>
</cp:coreProperties>
</file>